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7"/>
  </p:sldMasterIdLst>
  <p:notesMasterIdLst>
    <p:notesMasterId r:id="rId19"/>
  </p:notesMasterIdLst>
  <p:handoutMasterIdLst>
    <p:handoutMasterId r:id="rId20"/>
  </p:handoutMasterIdLst>
  <p:sldIdLst>
    <p:sldId id="25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20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FAE793-7600-44A3-EB7E-8C2B9CBDC0B2}" v="4" dt="2021-08-17T06:52:53.3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516" autoAdjust="0"/>
  </p:normalViewPr>
  <p:slideViewPr>
    <p:cSldViewPr snapToGrid="0" showGuides="1">
      <p:cViewPr varScale="1">
        <p:scale>
          <a:sx n="58" d="100"/>
          <a:sy n="58" d="100"/>
        </p:scale>
        <p:origin x="95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4" Type="http://schemas.openxmlformats.org/officeDocument/2006/relationships/tableStyles" Target="tableStyles.xml"/><Relationship Id="rId11" Type="http://schemas.openxmlformats.org/officeDocument/2006/relationships/slide" Target="slides/slide4.xml"/><Relationship Id="rId23" Type="http://schemas.openxmlformats.org/officeDocument/2006/relationships/theme" Target="theme/theme1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22" Type="http://schemas.openxmlformats.org/officeDocument/2006/relationships/viewProps" Target="viewProps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m Oussoren" userId="S::h.oussoren_mvoi.nl#ext#@eneco.onmicrosoft.com::2d0d5514-01fd-4923-8b92-49b8f81608e8" providerId="AD" clId="Web-{5EFAE793-7600-44A3-EB7E-8C2B9CBDC0B2}"/>
    <pc:docChg chg="modSld">
      <pc:chgData name="Harm Oussoren" userId="S::h.oussoren_mvoi.nl#ext#@eneco.onmicrosoft.com::2d0d5514-01fd-4923-8b92-49b8f81608e8" providerId="AD" clId="Web-{5EFAE793-7600-44A3-EB7E-8C2B9CBDC0B2}" dt="2021-08-17T06:52:53.345" v="1" actId="20577"/>
      <pc:docMkLst>
        <pc:docMk/>
      </pc:docMkLst>
      <pc:sldChg chg="modSp">
        <pc:chgData name="Harm Oussoren" userId="S::h.oussoren_mvoi.nl#ext#@eneco.onmicrosoft.com::2d0d5514-01fd-4923-8b92-49b8f81608e8" providerId="AD" clId="Web-{5EFAE793-7600-44A3-EB7E-8C2B9CBDC0B2}" dt="2021-08-17T06:52:53.345" v="1" actId="20577"/>
        <pc:sldMkLst>
          <pc:docMk/>
          <pc:sldMk cId="981310615" sldId="256"/>
        </pc:sldMkLst>
        <pc:spChg chg="mod">
          <ac:chgData name="Harm Oussoren" userId="S::h.oussoren_mvoi.nl#ext#@eneco.onmicrosoft.com::2d0d5514-01fd-4923-8b92-49b8f81608e8" providerId="AD" clId="Web-{5EFAE793-7600-44A3-EB7E-8C2B9CBDC0B2}" dt="2021-08-17T06:52:53.345" v="1" actId="20577"/>
          <ac:spMkLst>
            <pc:docMk/>
            <pc:sldMk cId="981310615" sldId="256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B6AC7-CAF7-4DB2-B48A-F59E138CEAD7}" type="datetimeFigureOut">
              <a:rPr lang="nl-NL" smtClean="0"/>
              <a:t>16-8-2021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0DB9B-23EB-41EF-A50E-8876BF3FB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218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61022-6C5C-4C8A-947E-B94105A5DD97}" type="datetimeFigureOut">
              <a:rPr lang="nl-NL" smtClean="0"/>
              <a:t>16-8-2021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0AF9E-AEA8-44E2-ADF8-71CCFAC6F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3186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doel van deze </a:t>
            </a:r>
            <a:r>
              <a:rPr lang="nl-NL" dirty="0" err="1"/>
              <a:t>toolbox</a:t>
            </a:r>
            <a:r>
              <a:rPr lang="nl-NL" dirty="0"/>
              <a:t> is dat we elkaars werelden beter leren kennen en begrijpen.  Ontdekken hoe we meer gezamenlijk kunnen optrekken en probeer vooral ook al te benomen wat al goed gaat!!!</a:t>
            </a:r>
          </a:p>
          <a:p>
            <a:r>
              <a:rPr lang="nl-NL" dirty="0"/>
              <a:t>De doelgroep voor deze campagne is: salesengineers, </a:t>
            </a:r>
            <a:r>
              <a:rPr lang="nl-NL" dirty="0" err="1"/>
              <a:t>calculatoren</a:t>
            </a:r>
            <a:r>
              <a:rPr lang="nl-NL" dirty="0"/>
              <a:t>, werkvoorbereiders en projectleiders. Opzichters, uitvoerders, voormannen aanwezig bij </a:t>
            </a:r>
            <a:r>
              <a:rPr lang="nl-NL" dirty="0" err="1"/>
              <a:t>toolbox</a:t>
            </a:r>
            <a:r>
              <a:rPr lang="nl-NL" dirty="0"/>
              <a:t> is ook van belang omdat zij goed kunnen aangeven wat voor een problemen zij hebben als er in werkvoorbereiding iets niet goed genoeg is uitgezocht en bepaald.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0AF9E-AEA8-44E2-ADF8-71CCFAC6FD2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276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98632"/>
            <a:ext cx="9144000" cy="1564853"/>
          </a:xfrm>
        </p:spPr>
        <p:txBody>
          <a:bodyPr anchor="t">
            <a:normAutofit/>
          </a:bodyPr>
          <a:lstStyle>
            <a:lvl1pPr algn="ctr">
              <a:defRPr sz="5400" b="1" baseline="0"/>
            </a:lvl1pPr>
          </a:lstStyle>
          <a:p>
            <a:r>
              <a:rPr lang="nl-NL" dirty="0"/>
              <a:t>Klik om de titel in te voeren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838550"/>
            <a:ext cx="9144000" cy="776463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 in te voeren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760" y="2705189"/>
            <a:ext cx="2873829" cy="295482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85"/>
          <a:stretch/>
        </p:blipFill>
        <p:spPr>
          <a:xfrm>
            <a:off x="12021" y="5878834"/>
            <a:ext cx="12192000" cy="97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9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266825"/>
            <a:ext cx="10515600" cy="4686300"/>
          </a:xfrm>
        </p:spPr>
        <p:txBody>
          <a:bodyPr/>
          <a:lstStyle>
            <a:lvl1pPr>
              <a:buClr>
                <a:srgbClr val="ED1C24"/>
              </a:buClr>
              <a:defRPr/>
            </a:lvl1pPr>
            <a:lvl2pPr>
              <a:buClr>
                <a:srgbClr val="ED1C24"/>
              </a:buClr>
              <a:defRPr/>
            </a:lvl2pPr>
            <a:lvl3pPr>
              <a:buClr>
                <a:srgbClr val="ED1C24"/>
              </a:buClr>
              <a:defRPr/>
            </a:lvl3pPr>
            <a:lvl4pPr>
              <a:buClr>
                <a:srgbClr val="ED1C24"/>
              </a:buClr>
              <a:defRPr/>
            </a:lvl4pPr>
            <a:lvl5pPr>
              <a:buClr>
                <a:srgbClr val="ED1C24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838200" y="198633"/>
            <a:ext cx="8862060" cy="925318"/>
          </a:xfrm>
        </p:spPr>
        <p:txBody>
          <a:bodyPr anchor="ctr">
            <a:normAutofit/>
          </a:bodyPr>
          <a:lstStyle>
            <a:lvl1pPr algn="l">
              <a:defRPr sz="5400" b="1"/>
            </a:lvl1pPr>
          </a:lstStyle>
          <a:p>
            <a:r>
              <a:rPr lang="nl-NL" dirty="0"/>
              <a:t>Klik om de titel in te voeren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58" y="186266"/>
            <a:ext cx="1593481" cy="163839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3732"/>
            <a:ext cx="12192000" cy="61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8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26918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093092"/>
            <a:ext cx="5157787" cy="4213703"/>
          </a:xfrm>
        </p:spPr>
        <p:txBody>
          <a:bodyPr>
            <a:normAutofit/>
          </a:bodyPr>
          <a:lstStyle>
            <a:lvl1pPr>
              <a:buClr>
                <a:srgbClr val="ED1C24"/>
              </a:buClr>
              <a:defRPr sz="2400"/>
            </a:lvl1pPr>
            <a:lvl2pPr>
              <a:buClr>
                <a:srgbClr val="ED1C24"/>
              </a:buClr>
              <a:defRPr sz="2000"/>
            </a:lvl2pPr>
            <a:lvl3pPr>
              <a:buClr>
                <a:srgbClr val="ED1C24"/>
              </a:buClr>
              <a:defRPr sz="1800"/>
            </a:lvl3pPr>
            <a:lvl4pPr>
              <a:buClr>
                <a:srgbClr val="ED1C24"/>
              </a:buClr>
              <a:defRPr sz="1600"/>
            </a:lvl4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26918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093092"/>
            <a:ext cx="5183188" cy="4213703"/>
          </a:xfrm>
        </p:spPr>
        <p:txBody>
          <a:bodyPr>
            <a:normAutofit/>
          </a:bodyPr>
          <a:lstStyle>
            <a:lvl1pPr>
              <a:buClr>
                <a:srgbClr val="ED1C24"/>
              </a:buClr>
              <a:defRPr sz="2400"/>
            </a:lvl1pPr>
            <a:lvl2pPr>
              <a:buClr>
                <a:srgbClr val="ED1C24"/>
              </a:buClr>
              <a:defRPr sz="2000"/>
            </a:lvl2pPr>
            <a:lvl3pPr>
              <a:buClr>
                <a:srgbClr val="ED1C24"/>
              </a:buClr>
              <a:defRPr sz="1800"/>
            </a:lvl3pPr>
            <a:lvl4pPr>
              <a:buClr>
                <a:srgbClr val="ED1C24"/>
              </a:buClr>
              <a:defRPr sz="1600"/>
            </a:lvl4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838200" y="198633"/>
            <a:ext cx="9582150" cy="925318"/>
          </a:xfrm>
        </p:spPr>
        <p:txBody>
          <a:bodyPr anchor="ctr">
            <a:normAutofit/>
          </a:bodyPr>
          <a:lstStyle>
            <a:lvl1pPr algn="l">
              <a:defRPr sz="5400" b="1"/>
            </a:lvl1pPr>
          </a:lstStyle>
          <a:p>
            <a:r>
              <a:rPr lang="nl-NL" dirty="0"/>
              <a:t>Klik om de titel in te voeren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58" y="186266"/>
            <a:ext cx="1593481" cy="163839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3732"/>
            <a:ext cx="12192000" cy="61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7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273175"/>
            <a:ext cx="5181600" cy="4351338"/>
          </a:xfrm>
        </p:spPr>
        <p:txBody>
          <a:bodyPr>
            <a:normAutofit/>
          </a:bodyPr>
          <a:lstStyle>
            <a:lvl1pPr>
              <a:buClr>
                <a:srgbClr val="ED1C24"/>
              </a:buClr>
              <a:defRPr sz="2400"/>
            </a:lvl1pPr>
            <a:lvl2pPr>
              <a:buClr>
                <a:srgbClr val="ED1C24"/>
              </a:buClr>
              <a:defRPr sz="2000"/>
            </a:lvl2pPr>
            <a:lvl3pPr>
              <a:buClr>
                <a:srgbClr val="ED1C24"/>
              </a:buClr>
              <a:defRPr sz="1800"/>
            </a:lvl3pPr>
            <a:lvl4pPr>
              <a:buClr>
                <a:srgbClr val="ED1C24"/>
              </a:buClr>
              <a:defRPr sz="1600"/>
            </a:lvl4pPr>
            <a:lvl5pPr>
              <a:buClr>
                <a:srgbClr val="ED1C24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273175"/>
            <a:ext cx="5181600" cy="4351338"/>
          </a:xfrm>
        </p:spPr>
        <p:txBody>
          <a:bodyPr/>
          <a:lstStyle>
            <a:lvl1pPr>
              <a:buClr>
                <a:srgbClr val="ED1C24"/>
              </a:buClr>
              <a:defRPr/>
            </a:lvl1pPr>
            <a:lvl2pPr>
              <a:buClr>
                <a:srgbClr val="ED1C24"/>
              </a:buClr>
              <a:defRPr/>
            </a:lvl2pPr>
            <a:lvl3pPr>
              <a:buClr>
                <a:srgbClr val="ED1C24"/>
              </a:buClr>
              <a:defRPr/>
            </a:lvl3pPr>
            <a:lvl4pPr>
              <a:buClr>
                <a:srgbClr val="ED1C24"/>
              </a:buClr>
              <a:defRPr/>
            </a:lvl4pPr>
            <a:lvl5pPr>
              <a:buClr>
                <a:srgbClr val="ED1C24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838200" y="198633"/>
            <a:ext cx="9582150" cy="925318"/>
          </a:xfrm>
        </p:spPr>
        <p:txBody>
          <a:bodyPr anchor="ctr">
            <a:normAutofit/>
          </a:bodyPr>
          <a:lstStyle>
            <a:lvl1pPr algn="l">
              <a:defRPr sz="5400" b="1"/>
            </a:lvl1pPr>
          </a:lstStyle>
          <a:p>
            <a:r>
              <a:rPr lang="nl-NL" dirty="0"/>
              <a:t>Klik om de titel in te voeren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58" y="186266"/>
            <a:ext cx="1593481" cy="163839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3732"/>
            <a:ext cx="12192000" cy="61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92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838200" y="198633"/>
            <a:ext cx="9582150" cy="925318"/>
          </a:xfrm>
        </p:spPr>
        <p:txBody>
          <a:bodyPr anchor="ctr">
            <a:normAutofit/>
          </a:bodyPr>
          <a:lstStyle>
            <a:lvl1pPr algn="l">
              <a:defRPr sz="5400" b="1"/>
            </a:lvl1pPr>
          </a:lstStyle>
          <a:p>
            <a:r>
              <a:rPr lang="nl-NL" dirty="0"/>
              <a:t>Klik om de titel in te voeren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58" y="186266"/>
            <a:ext cx="1593481" cy="16383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3732"/>
            <a:ext cx="12192000" cy="61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0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6153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2" r:id="rId4"/>
    <p:sldLayoutId id="214748365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31F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31F2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31F2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31F2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1F2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1F2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3999" y="198632"/>
            <a:ext cx="10073833" cy="1564853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/>
              <a:t>Is veiligheid voor U onderhandelbaar?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Gouvernante Code Campagne Q2 2021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1310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4000" b="0" dirty="0">
                <a:solidFill>
                  <a:prstClr val="black"/>
                </a:solidFill>
              </a:rPr>
              <a:t>Sommige ZZP-</a:t>
            </a:r>
            <a:r>
              <a:rPr lang="nl-NL" sz="4000" b="0" dirty="0" err="1">
                <a:solidFill>
                  <a:prstClr val="black"/>
                </a:solidFill>
              </a:rPr>
              <a:t>ers</a:t>
            </a:r>
            <a:r>
              <a:rPr lang="nl-NL" sz="4000" b="0" dirty="0">
                <a:solidFill>
                  <a:prstClr val="black"/>
                </a:solidFill>
              </a:rPr>
              <a:t> kunnen héél goed onderhandelen schijnt…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838200" y="1863525"/>
            <a:ext cx="999570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nl-NL" sz="28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23951"/>
            <a:ext cx="8242506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92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000" b="0" dirty="0">
                <a:solidFill>
                  <a:prstClr val="black"/>
                </a:solidFill>
              </a:rPr>
              <a:t>Leidinggevende heeft voorbeeldfunctie!!!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838200" y="1863525"/>
            <a:ext cx="999570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nl-NL" sz="28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23951"/>
            <a:ext cx="7407282" cy="49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23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838200" y="1863525"/>
            <a:ext cx="9995704" cy="344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nl-NL" sz="2800" dirty="0">
                <a:solidFill>
                  <a:prstClr val="black"/>
                </a:solidFill>
              </a:rPr>
              <a:t>Nee, veiligheid is niet onderhandelbaar voor mij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nl-NL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nl-NL" sz="2800" dirty="0">
                <a:solidFill>
                  <a:prstClr val="black"/>
                </a:solidFill>
              </a:rPr>
              <a:t>Dat is fantastisch! U bent dan nu klaar met de presentatie en mag verder met uw andere werkzaamheden. Oh, voor ik het vergeet: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U heeft dus de perfecte voorbeeldfunctie?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En u spreekt uw medewerkers altijd aan?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U mag uw antwoord nog veranderen hoor! </a:t>
            </a:r>
          </a:p>
        </p:txBody>
      </p:sp>
    </p:spTree>
    <p:extLst>
      <p:ext uri="{BB962C8B-B14F-4D97-AF65-F5344CB8AC3E}">
        <p14:creationId xmlns:p14="http://schemas.microsoft.com/office/powerpoint/2010/main" val="224162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838200" y="648182"/>
            <a:ext cx="8862060" cy="1099594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nl-NL" sz="2800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Ja, veiligheid is voor mij onderhandelbaar mits we het ALARP-principe blijven hanteren.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838200" y="1863525"/>
            <a:ext cx="999570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nl-NL" sz="28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51836"/>
            <a:ext cx="6685477" cy="477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4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4000" b="0" dirty="0">
                <a:solidFill>
                  <a:prstClr val="black"/>
                </a:solidFill>
              </a:rPr>
              <a:t>ALARP = As low As </a:t>
            </a:r>
            <a:r>
              <a:rPr lang="nl-NL" sz="4000" b="0" dirty="0" err="1">
                <a:solidFill>
                  <a:prstClr val="black"/>
                </a:solidFill>
              </a:rPr>
              <a:t>Reasonably</a:t>
            </a:r>
            <a:r>
              <a:rPr lang="nl-NL" sz="4000" b="0" dirty="0">
                <a:solidFill>
                  <a:prstClr val="black"/>
                </a:solidFill>
              </a:rPr>
              <a:t> </a:t>
            </a:r>
            <a:r>
              <a:rPr lang="nl-NL" sz="4000" b="0" dirty="0" err="1">
                <a:solidFill>
                  <a:prstClr val="black"/>
                </a:solidFill>
              </a:rPr>
              <a:t>Possible</a:t>
            </a:r>
            <a:r>
              <a:rPr lang="nl-NL" sz="4000" b="0" dirty="0">
                <a:solidFill>
                  <a:prstClr val="black"/>
                </a:solidFill>
              </a:rPr>
              <a:t> </a:t>
            </a:r>
            <a:br>
              <a:rPr lang="nl-NL" sz="4400" b="0" dirty="0">
                <a:solidFill>
                  <a:prstClr val="black"/>
                </a:solidFill>
              </a:rPr>
            </a:br>
            <a:r>
              <a:rPr lang="nl-NL" sz="2400" b="0" dirty="0">
                <a:solidFill>
                  <a:prstClr val="black"/>
                </a:solidFill>
              </a:rPr>
              <a:t>(Het risico zo laag als mogelijk houden)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838200" y="1863525"/>
            <a:ext cx="9995704" cy="1900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2800">
                <a:solidFill>
                  <a:prstClr val="black"/>
                </a:solidFill>
              </a:rPr>
              <a:t>Kan je wat voorbeelden op veiligheidsgebied noemen waarop je ooit hebt bezuinigd (bijvoorbeeld 2</a:t>
            </a:r>
            <a:r>
              <a:rPr lang="nl-NL" sz="2800" baseline="30000">
                <a:solidFill>
                  <a:prstClr val="black"/>
                </a:solidFill>
              </a:rPr>
              <a:t>e</a:t>
            </a:r>
            <a:r>
              <a:rPr lang="nl-NL" sz="2800">
                <a:solidFill>
                  <a:prstClr val="black"/>
                </a:solidFill>
              </a:rPr>
              <a:t> keus i.p.v. 1</a:t>
            </a:r>
            <a:r>
              <a:rPr lang="nl-NL" sz="2800" baseline="30000">
                <a:solidFill>
                  <a:prstClr val="black"/>
                </a:solidFill>
              </a:rPr>
              <a:t>e</a:t>
            </a:r>
            <a:r>
              <a:rPr lang="nl-NL" sz="2800">
                <a:solidFill>
                  <a:prstClr val="black"/>
                </a:solidFill>
              </a:rPr>
              <a:t> keus)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2800">
                <a:solidFill>
                  <a:prstClr val="black"/>
                </a:solidFill>
              </a:rPr>
              <a:t>Voldeed je aan dan nog steeds aan het ALARP principe?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2800">
                <a:solidFill>
                  <a:prstClr val="black"/>
                </a:solidFill>
              </a:rPr>
              <a:t>En wie bepaalde het veiligheidsniveau? </a:t>
            </a:r>
            <a:endParaRPr lang="nl-N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5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000" b="0" dirty="0">
                <a:solidFill>
                  <a:prstClr val="black"/>
                </a:solidFill>
              </a:rPr>
              <a:t>Wat nemen we op in de projectbegroting?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838200" y="1863525"/>
            <a:ext cx="999570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nl-NL" sz="28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34601"/>
            <a:ext cx="5222966" cy="642393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nl-NL" dirty="0"/>
              <a:t>Gedegen sleufbekisting: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428732" y="1355687"/>
            <a:ext cx="29522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In de praktijk:</a:t>
            </a: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4" y="1863525"/>
            <a:ext cx="3292125" cy="43895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616" y="1863525"/>
            <a:ext cx="3761558" cy="43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4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000" b="0" dirty="0">
                <a:solidFill>
                  <a:prstClr val="black"/>
                </a:solidFill>
              </a:rPr>
              <a:t>Wat nemen we op in de projectbegroting?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838200" y="1863525"/>
            <a:ext cx="999570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nl-NL" sz="28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912223" y="1508374"/>
            <a:ext cx="5183777" cy="4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Verkeersplan conform CROW 96: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897189" y="1508374"/>
            <a:ext cx="397110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nl-NL" sz="2800" dirty="0">
                <a:solidFill>
                  <a:prstClr val="black"/>
                </a:solidFill>
              </a:rPr>
              <a:t>In de praktijk: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960" y="2007939"/>
            <a:ext cx="4925995" cy="415783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684" y="1988505"/>
            <a:ext cx="3194581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9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000" b="0" dirty="0">
                <a:solidFill>
                  <a:prstClr val="black"/>
                </a:solidFill>
              </a:rPr>
              <a:t>De medewerker op de werkvloer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838200" y="1863525"/>
            <a:ext cx="999570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nl-NL" sz="28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37" y="1123951"/>
            <a:ext cx="7462151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13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4000" b="0" dirty="0">
                <a:solidFill>
                  <a:prstClr val="black"/>
                </a:solidFill>
              </a:rPr>
              <a:t>Welke veiligheidspunten heeft u nu gezien?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838200" y="1863525"/>
            <a:ext cx="9995704" cy="3707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lphaLcPeriod"/>
            </a:pPr>
            <a:r>
              <a:rPr lang="nl-NL" sz="2800" dirty="0">
                <a:solidFill>
                  <a:prstClr val="black"/>
                </a:solidFill>
              </a:rPr>
              <a:t>Punten welke acceptabel voor u zijn, zoals het kortstondig werken op de ladder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lphaLcPeriod"/>
            </a:pPr>
            <a:endParaRPr lang="nl-NL" sz="2800" dirty="0">
              <a:solidFill>
                <a:prstClr val="black"/>
              </a:solidFill>
            </a:endParaRP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lphaLcPeriod"/>
            </a:pPr>
            <a:r>
              <a:rPr lang="nl-NL" sz="2800" dirty="0">
                <a:solidFill>
                  <a:prstClr val="black"/>
                </a:solidFill>
              </a:rPr>
              <a:t>Punten waar u over kan onderhandelen, zoals bijvoorbeeld het wel of niet dragen van de veiligheidshelm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lphaLcPeriod"/>
            </a:pPr>
            <a:endParaRPr lang="nl-NL" sz="2800" dirty="0">
              <a:solidFill>
                <a:prstClr val="black"/>
              </a:solidFill>
            </a:endParaRP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lphaLcPeriod"/>
            </a:pPr>
            <a:r>
              <a:rPr lang="nl-NL" sz="2800" dirty="0">
                <a:solidFill>
                  <a:prstClr val="black"/>
                </a:solidFill>
              </a:rPr>
              <a:t>Punten waar u geen genoegen mee neemt, zoals het niet dragen van veiligheidsschoeisel</a:t>
            </a:r>
          </a:p>
        </p:txBody>
      </p:sp>
    </p:spTree>
    <p:extLst>
      <p:ext uri="{BB962C8B-B14F-4D97-AF65-F5344CB8AC3E}">
        <p14:creationId xmlns:p14="http://schemas.microsoft.com/office/powerpoint/2010/main" val="132001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4000" b="0" dirty="0">
                <a:solidFill>
                  <a:prstClr val="black"/>
                </a:solidFill>
              </a:rPr>
              <a:t>De uitvoerder (kosten) versus directie (baten) 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838200" y="1863525"/>
            <a:ext cx="999570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nl-NL" sz="28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938" y="1123951"/>
            <a:ext cx="7218290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1855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men veilig werken aan warmte.potx" id="{97690447-F41A-469F-99DF-A1BCD08AE32A}" vid="{C8BF5EF6-707D-4BFA-879B-E596A585432C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E4B02DBF30F847861088EC2ABEC6A2" ma:contentTypeVersion="3" ma:contentTypeDescription="Een nieuw document maken." ma:contentTypeScope="" ma:versionID="50bc9632eeae865be13d55f073ff1653">
  <xsd:schema xmlns:xsd="http://www.w3.org/2001/XMLSchema" xmlns:xs="http://www.w3.org/2001/XMLSchema" xmlns:p="http://schemas.microsoft.com/office/2006/metadata/properties" xmlns:ns2="dc14def6-65ba-4e34-9a19-def337f30fe6" targetNamespace="http://schemas.microsoft.com/office/2006/metadata/properties" ma:root="true" ma:fieldsID="7c246fe44abd239e900febe99397244f" ns2:_="">
    <xsd:import namespace="dc14def6-65ba-4e34-9a19-def337f30f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14def6-65ba-4e34-9a19-def337f30f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p:Policy xmlns:p="office.server.policy" id="" local="true">
  <p:Name>Bedrijfsvoering (7jr)</p:Name>
  <p:Description/>
  <p:Statement/>
  <p:PolicyItems>
    <p:PolicyItem featureId="Microsoft.Office.RecordsManagement.PolicyFeatures.Expiration" staticId="0x010100A7507AA9092FED4CA68F73527F11D4B007|1822205454" UniqueId="b7b1cafd-7ce3-4397-95c5-ac8166f0a566">
      <p:Name>Retentie</p:Name>
      <p:Description>Hiermee kunt u automatisch planning van te verwerken inhoud verzorgen en een retentieactie uitvoeren voor inhoud die de einddatum heeft bereikt.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7</number>
                  <property>Modified</property>
                  <propertyId>28cf69c5-fa48-462a-b5cd-27b6f9d2bd5f</propertyId>
                  <period>years</period>
                </formula>
                <action type="action" id="Microsoft.Office.RecordsManagement.PolicyFeatures.Expiration.Action.Delete"/>
              </data>
            </stages>
          </Schedule>
        </Schedules>
      </p:CustomData>
    </p:PolicyItem>
  </p:PolicyItems>
</p:Policy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Bedrijfsvoering (7jr)" ma:contentTypeID="0x010100A7507AA9092FED4CA68F73527F11D4B00700406FEBB437E43D4BADAB61E936DAEF61" ma:contentTypeVersion="567" ma:contentTypeDescription=" " ma:contentTypeScope="" ma:versionID="ef3bcf67ed34697e0ebbd1f873fc09de">
  <xsd:schema xmlns:xsd="http://www.w3.org/2001/XMLSchema" xmlns:xs="http://www.w3.org/2001/XMLSchema" xmlns:p="http://schemas.microsoft.com/office/2006/metadata/properties" xmlns:ns1="http://schemas.microsoft.com/sharepoint/v3" xmlns:ns2="fdf2928b-beb3-407d-95c7-3f5cae7eb22b" xmlns:ns3="2b163e2a-63ad-4a47-8fe2-898d0db15e11" xmlns:ns4="f689b2f4-b433-4a7d-a884-16e76476426e" targetNamespace="http://schemas.microsoft.com/office/2006/metadata/properties" ma:root="true" ma:fieldsID="9e2dcdbf856ba408cf1fb16cc1290b03" ns1:_="" ns2:_="" ns3:_="" ns4:_="">
    <xsd:import namespace="http://schemas.microsoft.com/sharepoint/v3"/>
    <xsd:import namespace="fdf2928b-beb3-407d-95c7-3f5cae7eb22b"/>
    <xsd:import namespace="2b163e2a-63ad-4a47-8fe2-898d0db15e11"/>
    <xsd:import namespace="f689b2f4-b433-4a7d-a884-16e76476426e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TaxKeywordTaxHTField" minOccurs="0"/>
                <xsd:element ref="ns1:_dlc_Exempt" minOccurs="0"/>
                <xsd:element ref="ns1:_dlc_ExpireDateSaved" minOccurs="0"/>
                <xsd:element ref="ns1:_dlc_ExpireDate" minOccurs="0"/>
                <xsd:element ref="ns3:Onderwerp" minOccurs="0"/>
                <xsd:element ref="ns3:MediaServiceMetadata" minOccurs="0"/>
                <xsd:element ref="ns3:MediaServiceFastMetadata" minOccurs="0"/>
                <xsd:element ref="ns3:Campagnes_x0020_2019_x0020_2020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2" nillable="true" ma:displayName="Van beleid uitgesloten" ma:hidden="true" ma:internalName="_dlc_Exempt" ma:readOnly="true">
      <xsd:simpleType>
        <xsd:restriction base="dms:Unknown"/>
      </xsd:simpleType>
    </xsd:element>
    <xsd:element name="_dlc_ExpireDateSaved" ma:index="13" nillable="true" ma:displayName="Oorspronkelijke verloopdatum" ma:hidden="true" ma:internalName="_dlc_ExpireDateSaved" ma:readOnly="true">
      <xsd:simpleType>
        <xsd:restriction base="dms:DateTime"/>
      </xsd:simpleType>
    </xsd:element>
    <xsd:element name="_dlc_ExpireDate" ma:index="14" nillable="true" ma:displayName="Verloopdatum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2928b-beb3-407d-95c7-3f5cae7eb22b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c06a6a8c-74d1-476b-92b1-3d8722fdba3b}" ma:internalName="TaxCatchAll" ma:readOnly="false" ma:showField="CatchAllData" ma:web="f689b2f4-b433-4a7d-a884-16e7647642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c06a6a8c-74d1-476b-92b1-3d8722fdba3b}" ma:internalName="TaxCatchAllLabel" ma:readOnly="true" ma:showField="CatchAllDataLabel" ma:web="f689b2f4-b433-4a7d-a884-16e7647642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0" nillable="true" ma:taxonomy="true" ma:internalName="TaxKeywordTaxHTField" ma:taxonomyFieldName="TaxKeyword" ma:displayName="Ondernemingstrefwoorden" ma:readOnly="false" ma:fieldId="{23f27201-bee3-471e-b2e7-b64fd8b7ca38}" ma:taxonomyMulti="true" ma:sspId="a574edb5-dd3e-4c64-8a50-c03af3bfbb1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163e2a-63ad-4a47-8fe2-898d0db15e11" elementFormDefault="qualified">
    <xsd:import namespace="http://schemas.microsoft.com/office/2006/documentManagement/types"/>
    <xsd:import namespace="http://schemas.microsoft.com/office/infopath/2007/PartnerControls"/>
    <xsd:element name="Onderwerp" ma:index="15" nillable="true" ma:displayName="Onderwerp" ma:list="{0d2e56f0-3d12-4391-82ac-a8886361c918}" ma:internalName="Onderwerp" ma:showField="Title">
      <xsd:simpleType>
        <xsd:restriction base="dms:Lookup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Campagnes_x0020_2019_x0020_2020" ma:index="18" nillable="true" ma:displayName="Campagnes 2019 2020" ma:list="{2b163e2a-63ad-4a47-8fe2-898d0db15e11}" ma:internalName="Campagnes_x0020_2019_x0020_2020" ma:showField="ComplianceAssetId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9b2f4-b433-4a7d-a884-16e76476426e" elementFormDefault="qualified">
    <xsd:import namespace="http://schemas.microsoft.com/office/2006/documentManagement/types"/>
    <xsd:import namespace="http://schemas.microsoft.com/office/infopath/2007/PartnerControls"/>
    <xsd:element name="_dlc_DocId" ma:index="19" nillable="true" ma:displayName="Waarde van de document-id" ma:description="De waarde van de document-id die aan dit item is toegewezen." ma:indexed="true" ma:internalName="_dlc_DocId" ma:readOnly="true">
      <xsd:simpleType>
        <xsd:restriction base="dms:Text"/>
      </xsd:simpleType>
    </xsd:element>
    <xsd:element name="_dlc_DocIdUrl" ma:index="20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7859733-76A2-4C49-AACE-023972E11B91}"/>
</file>

<file path=customXml/itemProps2.xml><?xml version="1.0" encoding="utf-8"?>
<ds:datastoreItem xmlns:ds="http://schemas.openxmlformats.org/officeDocument/2006/customXml" ds:itemID="{DF7995BF-D637-4854-8BA2-06BF98C0A061}">
  <ds:schemaRefs>
    <ds:schemaRef ds:uri="http://schemas.microsoft.com/office/infopath/2007/PartnerControls"/>
    <ds:schemaRef ds:uri="2b163e2a-63ad-4a47-8fe2-898d0db15e11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f689b2f4-b433-4a7d-a884-16e76476426e"/>
    <ds:schemaRef ds:uri="http://schemas.microsoft.com/sharepoint/v3"/>
    <ds:schemaRef ds:uri="http://purl.org/dc/dcmitype/"/>
    <ds:schemaRef ds:uri="http://purl.org/dc/elements/1.1/"/>
    <ds:schemaRef ds:uri="fdf2928b-beb3-407d-95c7-3f5cae7eb22b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FB0E77A-A508-41C1-8D29-C03FF2BD1DEE}"/>
</file>

<file path=customXml/itemProps4.xml><?xml version="1.0" encoding="utf-8"?>
<ds:datastoreItem xmlns:ds="http://schemas.openxmlformats.org/officeDocument/2006/customXml" ds:itemID="{C1040B28-9AB7-40BB-8AA8-B66FB38763D9}">
  <ds:schemaRefs>
    <ds:schemaRef ds:uri="office.server.policy"/>
  </ds:schemaRefs>
</ds:datastoreItem>
</file>

<file path=customXml/itemProps5.xml><?xml version="1.0" encoding="utf-8"?>
<ds:datastoreItem xmlns:ds="http://schemas.openxmlformats.org/officeDocument/2006/customXml" ds:itemID="{2B27D6A7-91CC-498C-9E2F-2FBCE5719E1A}"/>
</file>

<file path=customXml/itemProps6.xml><?xml version="1.0" encoding="utf-8"?>
<ds:datastoreItem xmlns:ds="http://schemas.openxmlformats.org/officeDocument/2006/customXml" ds:itemID="{EBDF6350-2FEC-4BA9-9795-06DBA552DE3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348</Words>
  <Application>Microsoft Office PowerPoint</Application>
  <PresentationFormat>Breedbeeld</PresentationFormat>
  <Paragraphs>48</Paragraphs>
  <Slides>11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Is veiligheid voor U onderhandelbaar? </vt:lpstr>
      <vt:lpstr>PowerPoint-presentatie</vt:lpstr>
      <vt:lpstr>Ja, veiligheid is voor mij onderhandelbaar mits we het ALARP-principe blijven hanteren.</vt:lpstr>
      <vt:lpstr>ALARP = As low As Reasonably Possible  (Het risico zo laag als mogelijk houden)</vt:lpstr>
      <vt:lpstr>Wat nemen we op in de projectbegroting?</vt:lpstr>
      <vt:lpstr>Wat nemen we op in de projectbegroting?</vt:lpstr>
      <vt:lpstr>De medewerker op de werkvloer</vt:lpstr>
      <vt:lpstr>Welke veiligheidspunten heeft u nu gezien?</vt:lpstr>
      <vt:lpstr>De uitvoerder (kosten) versus directie (baten) </vt:lpstr>
      <vt:lpstr>Sommige ZZP-ers kunnen héél goed onderhandelen schijnt…</vt:lpstr>
      <vt:lpstr>Leidinggevende heeft voorbeeldfunctie!!!</vt:lpstr>
    </vt:vector>
  </TitlesOfParts>
  <Company>Eneco Energie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Oosten, KM van (Koert)</dc:creator>
  <cp:keywords/>
  <cp:lastModifiedBy>Jan van Twillert</cp:lastModifiedBy>
  <cp:revision>35</cp:revision>
  <cp:lastPrinted>2019-08-20T10:08:47Z</cp:lastPrinted>
  <dcterms:created xsi:type="dcterms:W3CDTF">2019-04-03T11:19:04Z</dcterms:created>
  <dcterms:modified xsi:type="dcterms:W3CDTF">2021-08-17T06:53:02Z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0x01010024E4B02DBF30F847861088EC2ABEC6A2</vt:lpwstr>
  </property>
  <property fmtid="{D5CDD505-2E9C-101B-9397-08002B2CF9AE}" pid="3" name="_dlc_policyId">
    <vt:lpwstr>0x010100A7507AA9092FED4CA68F73527F11D4B007|1822205454</vt:lpwstr>
  </property>
  <property fmtid="{D5CDD505-2E9C-101B-9397-08002B2CF9AE}" pid="4" name="ItemRetentionFormula">
    <vt:lpwstr>&lt;formula id="Microsoft.Office.RecordsManagement.PolicyFeatures.Expiration.Formula.BuiltIn"&gt;&lt;number&gt;7&lt;/number&gt;&lt;property&gt;Modified&lt;/property&gt;&lt;propertyId&gt;28cf69c5-fa48-462a-b5cd-27b6f9d2bd5f&lt;/propertyId&gt;&lt;period&gt;years&lt;/period&gt;&lt;/formula&gt;</vt:lpwstr>
  </property>
  <property fmtid="{D5CDD505-2E9C-101B-9397-08002B2CF9AE}" pid="5" name="_dlc_DocIdItemGuid">
    <vt:lpwstr>97b23a44-29a7-4342-a5f1-37231e728a1b</vt:lpwstr>
  </property>
  <property fmtid="{D5CDD505-2E9C-101B-9397-08002B2CF9AE}" pid="6" name="TaxKeyword">
    <vt:lpwstr/>
  </property>
  <property fmtid="{D5CDD505-2E9C-101B-9397-08002B2CF9AE}" pid="7" name="Order">
    <vt:r8>4200</vt:r8>
  </property>
</Properties>
</file>