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68" r:id="rId6"/>
    <p:sldId id="267" r:id="rId7"/>
    <p:sldId id="264" r:id="rId8"/>
    <p:sldId id="265" r:id="rId9"/>
    <p:sldId id="266" r:id="rId10"/>
    <p:sldId id="262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D25"/>
    <a:srgbClr val="E7E7E8"/>
    <a:srgbClr val="231F20"/>
    <a:srgbClr val="ED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32D31D-E8A3-4A7B-855E-D5595E09A4CF}" v="59" dt="2020-01-17T08:18:29.451"/>
    <p1510:client id="{E682C01F-F92E-CD07-DBAB-A0183AE90CFD}" v="4" dt="2020-01-17T08:22:46.0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562" y="3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B6AC7-CAF7-4DB2-B48A-F59E138CEAD7}" type="datetimeFigureOut">
              <a:rPr lang="nl-NL" smtClean="0"/>
              <a:t>11-12-2023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0DB9B-23EB-41EF-A50E-8876BF3FB5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0218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61022-6C5C-4C8A-947E-B94105A5DD97}" type="datetimeFigureOut">
              <a:rPr lang="nl-NL" smtClean="0"/>
              <a:t>11-12-2023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0AF9E-AEA8-44E2-ADF8-71CCFAC6F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3186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524000" y="198632"/>
            <a:ext cx="9144000" cy="1564853"/>
          </a:xfrm>
        </p:spPr>
        <p:txBody>
          <a:bodyPr anchor="t">
            <a:normAutofit/>
          </a:bodyPr>
          <a:lstStyle>
            <a:lvl1pPr algn="ctr">
              <a:defRPr sz="5400" b="1" baseline="0"/>
            </a:lvl1pPr>
          </a:lstStyle>
          <a:p>
            <a:r>
              <a:rPr lang="nl-NL" dirty="0"/>
              <a:t>Klik om de titel in te voeren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524000" y="1838550"/>
            <a:ext cx="9144000" cy="776463"/>
          </a:xfrm>
        </p:spPr>
        <p:txBody>
          <a:bodyPr/>
          <a:lstStyle>
            <a:lvl1pPr marL="0" indent="0" algn="ctr"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 in te voeren</a:t>
            </a:r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760" y="2705189"/>
            <a:ext cx="2873829" cy="295482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985"/>
          <a:stretch/>
        </p:blipFill>
        <p:spPr>
          <a:xfrm>
            <a:off x="12021" y="5878834"/>
            <a:ext cx="12192000" cy="97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895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266825"/>
            <a:ext cx="10515600" cy="4686300"/>
          </a:xfrm>
        </p:spPr>
        <p:txBody>
          <a:bodyPr/>
          <a:lstStyle>
            <a:lvl1pPr>
              <a:buClr>
                <a:srgbClr val="ED1C24"/>
              </a:buClr>
              <a:defRPr/>
            </a:lvl1pPr>
            <a:lvl2pPr>
              <a:buClr>
                <a:srgbClr val="ED1C24"/>
              </a:buClr>
              <a:defRPr/>
            </a:lvl2pPr>
            <a:lvl3pPr>
              <a:buClr>
                <a:srgbClr val="ED1C24"/>
              </a:buClr>
              <a:defRPr/>
            </a:lvl3pPr>
            <a:lvl4pPr>
              <a:buClr>
                <a:srgbClr val="ED1C24"/>
              </a:buClr>
              <a:defRPr/>
            </a:lvl4pPr>
            <a:lvl5pPr>
              <a:buClr>
                <a:srgbClr val="ED1C24"/>
              </a:buClr>
              <a:defRPr/>
            </a:lvl5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0" name="Titel 1"/>
          <p:cNvSpPr>
            <a:spLocks noGrp="1"/>
          </p:cNvSpPr>
          <p:nvPr>
            <p:ph type="ctrTitle" hasCustomPrompt="1"/>
          </p:nvPr>
        </p:nvSpPr>
        <p:spPr>
          <a:xfrm>
            <a:off x="838200" y="198633"/>
            <a:ext cx="8862060" cy="925318"/>
          </a:xfrm>
        </p:spPr>
        <p:txBody>
          <a:bodyPr anchor="ctr">
            <a:normAutofit/>
          </a:bodyPr>
          <a:lstStyle>
            <a:lvl1pPr algn="l">
              <a:defRPr sz="5400" b="1"/>
            </a:lvl1pPr>
          </a:lstStyle>
          <a:p>
            <a:r>
              <a:rPr lang="nl-NL" dirty="0"/>
              <a:t>Klik om de titel in te voeren</a:t>
            </a:r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158" y="186266"/>
            <a:ext cx="1593481" cy="1638394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83732"/>
            <a:ext cx="12192000" cy="617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78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26918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093092"/>
            <a:ext cx="5157787" cy="4213703"/>
          </a:xfrm>
        </p:spPr>
        <p:txBody>
          <a:bodyPr>
            <a:normAutofit/>
          </a:bodyPr>
          <a:lstStyle>
            <a:lvl1pPr>
              <a:buClr>
                <a:srgbClr val="ED1C24"/>
              </a:buClr>
              <a:defRPr sz="2400"/>
            </a:lvl1pPr>
            <a:lvl2pPr>
              <a:buClr>
                <a:srgbClr val="ED1C24"/>
              </a:buClr>
              <a:defRPr sz="2000"/>
            </a:lvl2pPr>
            <a:lvl3pPr>
              <a:buClr>
                <a:srgbClr val="ED1C24"/>
              </a:buClr>
              <a:defRPr sz="1800"/>
            </a:lvl3pPr>
            <a:lvl4pPr>
              <a:buClr>
                <a:srgbClr val="ED1C24"/>
              </a:buClr>
              <a:defRPr sz="1600"/>
            </a:lvl4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26918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093092"/>
            <a:ext cx="5183188" cy="4213703"/>
          </a:xfrm>
        </p:spPr>
        <p:txBody>
          <a:bodyPr>
            <a:normAutofit/>
          </a:bodyPr>
          <a:lstStyle>
            <a:lvl1pPr>
              <a:buClr>
                <a:srgbClr val="ED1C24"/>
              </a:buClr>
              <a:defRPr sz="2400"/>
            </a:lvl1pPr>
            <a:lvl2pPr>
              <a:buClr>
                <a:srgbClr val="ED1C24"/>
              </a:buClr>
              <a:defRPr sz="2000"/>
            </a:lvl2pPr>
            <a:lvl3pPr>
              <a:buClr>
                <a:srgbClr val="ED1C24"/>
              </a:buClr>
              <a:defRPr sz="1800"/>
            </a:lvl3pPr>
            <a:lvl4pPr>
              <a:buClr>
                <a:srgbClr val="ED1C24"/>
              </a:buClr>
              <a:defRPr sz="1600"/>
            </a:lvl4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11" name="Titel 1"/>
          <p:cNvSpPr>
            <a:spLocks noGrp="1"/>
          </p:cNvSpPr>
          <p:nvPr>
            <p:ph type="ctrTitle" hasCustomPrompt="1"/>
          </p:nvPr>
        </p:nvSpPr>
        <p:spPr>
          <a:xfrm>
            <a:off x="838200" y="198633"/>
            <a:ext cx="9582150" cy="925318"/>
          </a:xfrm>
        </p:spPr>
        <p:txBody>
          <a:bodyPr anchor="ctr">
            <a:normAutofit/>
          </a:bodyPr>
          <a:lstStyle>
            <a:lvl1pPr algn="l">
              <a:defRPr sz="5400" b="1"/>
            </a:lvl1pPr>
          </a:lstStyle>
          <a:p>
            <a:r>
              <a:rPr lang="nl-NL" dirty="0"/>
              <a:t>Klik om de titel in te voeren</a:t>
            </a:r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158" y="186266"/>
            <a:ext cx="1593481" cy="163839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83732"/>
            <a:ext cx="12192000" cy="617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67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273175"/>
            <a:ext cx="5181600" cy="4351338"/>
          </a:xfrm>
        </p:spPr>
        <p:txBody>
          <a:bodyPr>
            <a:normAutofit/>
          </a:bodyPr>
          <a:lstStyle>
            <a:lvl1pPr>
              <a:buClr>
                <a:srgbClr val="ED1C24"/>
              </a:buClr>
              <a:defRPr sz="2400"/>
            </a:lvl1pPr>
            <a:lvl2pPr>
              <a:buClr>
                <a:srgbClr val="ED1C24"/>
              </a:buClr>
              <a:defRPr sz="2000"/>
            </a:lvl2pPr>
            <a:lvl3pPr>
              <a:buClr>
                <a:srgbClr val="ED1C24"/>
              </a:buClr>
              <a:defRPr sz="1800"/>
            </a:lvl3pPr>
            <a:lvl4pPr>
              <a:buClr>
                <a:srgbClr val="ED1C24"/>
              </a:buClr>
              <a:defRPr sz="1600"/>
            </a:lvl4pPr>
            <a:lvl5pPr>
              <a:buClr>
                <a:srgbClr val="ED1C24"/>
              </a:buClr>
              <a:defRPr/>
            </a:lvl5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273175"/>
            <a:ext cx="5181600" cy="4351338"/>
          </a:xfrm>
        </p:spPr>
        <p:txBody>
          <a:bodyPr/>
          <a:lstStyle>
            <a:lvl1pPr>
              <a:buClr>
                <a:srgbClr val="ED1C24"/>
              </a:buClr>
              <a:defRPr/>
            </a:lvl1pPr>
            <a:lvl2pPr>
              <a:buClr>
                <a:srgbClr val="ED1C24"/>
              </a:buClr>
              <a:defRPr/>
            </a:lvl2pPr>
            <a:lvl3pPr>
              <a:buClr>
                <a:srgbClr val="ED1C24"/>
              </a:buClr>
              <a:defRPr/>
            </a:lvl3pPr>
            <a:lvl4pPr>
              <a:buClr>
                <a:srgbClr val="ED1C24"/>
              </a:buClr>
              <a:defRPr/>
            </a:lvl4pPr>
            <a:lvl5pPr>
              <a:buClr>
                <a:srgbClr val="ED1C24"/>
              </a:buClr>
              <a:defRPr/>
            </a:lvl5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838200" y="198633"/>
            <a:ext cx="9582150" cy="925318"/>
          </a:xfrm>
        </p:spPr>
        <p:txBody>
          <a:bodyPr anchor="ctr">
            <a:normAutofit/>
          </a:bodyPr>
          <a:lstStyle>
            <a:lvl1pPr algn="l">
              <a:defRPr sz="5400" b="1"/>
            </a:lvl1pPr>
          </a:lstStyle>
          <a:p>
            <a:r>
              <a:rPr lang="nl-NL" dirty="0"/>
              <a:t>Klik om de titel in te voeren</a:t>
            </a:r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158" y="186266"/>
            <a:ext cx="1593481" cy="163839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83732"/>
            <a:ext cx="12192000" cy="617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092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ctrTitle" hasCustomPrompt="1"/>
          </p:nvPr>
        </p:nvSpPr>
        <p:spPr>
          <a:xfrm>
            <a:off x="838200" y="198633"/>
            <a:ext cx="9582150" cy="925318"/>
          </a:xfrm>
        </p:spPr>
        <p:txBody>
          <a:bodyPr anchor="ctr">
            <a:normAutofit/>
          </a:bodyPr>
          <a:lstStyle>
            <a:lvl1pPr algn="l">
              <a:defRPr sz="5400" b="1"/>
            </a:lvl1pPr>
          </a:lstStyle>
          <a:p>
            <a:r>
              <a:rPr lang="nl-NL" dirty="0"/>
              <a:t>Klik om de titel in te voeren</a:t>
            </a:r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158" y="186266"/>
            <a:ext cx="1593481" cy="163839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83732"/>
            <a:ext cx="12192000" cy="617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10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46153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2" r:id="rId4"/>
    <p:sldLayoutId id="2147483654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31F2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31F2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31F2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31F2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31F2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31F2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8076718" y="796710"/>
            <a:ext cx="2895885" cy="2921287"/>
            <a:chOff x="8242181" y="1081285"/>
            <a:chExt cx="2895885" cy="2921287"/>
          </a:xfrm>
        </p:grpSpPr>
        <p:sp>
          <p:nvSpPr>
            <p:cNvPr id="3" name="Ovaal 2"/>
            <p:cNvSpPr/>
            <p:nvPr/>
          </p:nvSpPr>
          <p:spPr>
            <a:xfrm>
              <a:off x="8242181" y="1081285"/>
              <a:ext cx="2895885" cy="2921287"/>
            </a:xfrm>
            <a:prstGeom prst="ellipse">
              <a:avLst/>
            </a:prstGeom>
            <a:solidFill>
              <a:srgbClr val="E7E7E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" name="Picture 2" descr="Afbeeldingsresultaat voor illustratie bouwvakker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556" b="59524" l="27778" r="71958">
                          <a14:foregroundMark x1="32804" y1="52646" x2="32804" y2="52646"/>
                          <a14:foregroundMark x1="33069" y1="53439" x2="34127" y2="53439"/>
                          <a14:foregroundMark x1="34127" y1="53704" x2="34127" y2="53704"/>
                          <a14:foregroundMark x1="35979" y1="53439" x2="35979" y2="53439"/>
                          <a14:foregroundMark x1="43915" y1="23810" x2="43915" y2="23810"/>
                          <a14:foregroundMark x1="66931" y1="52910" x2="66931" y2="52910"/>
                          <a14:foregroundMark x1="67460" y1="52381" x2="67725" y2="51852"/>
                          <a14:foregroundMark x1="65344" y1="53175" x2="65344" y2="53175"/>
                          <a14:foregroundMark x1="64815" y1="53439" x2="64286" y2="53439"/>
                          <a14:foregroundMark x1="52646" y1="53439" x2="52646" y2="53439"/>
                          <a14:foregroundMark x1="52116" y1="53439" x2="55556" y2="53439"/>
                          <a14:foregroundMark x1="37566" y1="57672" x2="37566" y2="57672"/>
                          <a14:foregroundMark x1="42857" y1="59524" x2="42857" y2="59524"/>
                          <a14:foregroundMark x1="49735" y1="47090" x2="49735" y2="47090"/>
                          <a14:foregroundMark x1="54497" y1="51323" x2="54497" y2="51323"/>
                          <a14:foregroundMark x1="54497" y1="50529" x2="54497" y2="50794"/>
                          <a14:foregroundMark x1="54233" y1="52116" x2="55291" y2="51058"/>
                          <a14:foregroundMark x1="53175" y1="51587" x2="53175" y2="51587"/>
                          <a14:foregroundMark x1="52910" y1="51587" x2="52910" y2="51587"/>
                          <a14:foregroundMark x1="52646" y1="51323" x2="52646" y2="51323"/>
                          <a14:foregroundMark x1="52381" y1="51058" x2="52381" y2="50794"/>
                          <a14:foregroundMark x1="47619" y1="55820" x2="47619" y2="55820"/>
                          <a14:foregroundMark x1="47884" y1="56085" x2="47884" y2="56085"/>
                          <a14:foregroundMark x1="52381" y1="56878" x2="52381" y2="56878"/>
                          <a14:foregroundMark x1="52381" y1="56878" x2="52381" y2="56878"/>
                          <a14:foregroundMark x1="56349" y1="56614" x2="56349" y2="56614"/>
                          <a14:foregroundMark x1="56878" y1="56614" x2="50265" y2="58995"/>
                          <a14:foregroundMark x1="59259" y1="58466" x2="59259" y2="58466"/>
                          <a14:foregroundMark x1="56085" y1="58730" x2="52381" y2="58995"/>
                          <a14:foregroundMark x1="47354" y1="58995" x2="44444" y2="59524"/>
                          <a14:backgroundMark x1="62169" y1="55291" x2="62169" y2="5529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445" r="22276" b="39751"/>
            <a:stretch/>
          </p:blipFill>
          <p:spPr bwMode="auto">
            <a:xfrm>
              <a:off x="8618093" y="2010520"/>
              <a:ext cx="1072030" cy="11683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4" descr="Afbeeldingsresultaat voor cartoon directeur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90124" y="1904945"/>
              <a:ext cx="1273968" cy="1273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0" name="Picture 2" descr="Afbeeldingsresultaat voor cartoon handdruk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5755" y="1375955"/>
              <a:ext cx="808737" cy="808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Ovaal 11"/>
          <p:cNvSpPr/>
          <p:nvPr/>
        </p:nvSpPr>
        <p:spPr>
          <a:xfrm>
            <a:off x="1201069" y="796710"/>
            <a:ext cx="2895885" cy="2921287"/>
          </a:xfrm>
          <a:prstGeom prst="ellipse">
            <a:avLst/>
          </a:prstGeom>
          <a:solidFill>
            <a:srgbClr val="E7E7E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300" b="1" dirty="0">
                <a:solidFill>
                  <a:schemeClr val="tx1"/>
                </a:solidFill>
              </a:rPr>
              <a:t>Veiligheid gedragen </a:t>
            </a:r>
          </a:p>
          <a:p>
            <a:pPr algn="ctr"/>
            <a:r>
              <a:rPr lang="nl-NL" sz="2300" b="1" dirty="0">
                <a:solidFill>
                  <a:schemeClr val="tx1"/>
                </a:solidFill>
              </a:rPr>
              <a:t>op alle niveaus</a:t>
            </a:r>
          </a:p>
        </p:txBody>
      </p:sp>
      <p:pic>
        <p:nvPicPr>
          <p:cNvPr id="2052" name="Picture 4" descr="Afbeeldingsresultaat voor oranje vinkj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412" y="738263"/>
            <a:ext cx="934895" cy="93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31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3"/>
          <p:cNvSpPr txBox="1">
            <a:spLocks/>
          </p:cNvSpPr>
          <p:nvPr/>
        </p:nvSpPr>
        <p:spPr>
          <a:xfrm>
            <a:off x="990600" y="351033"/>
            <a:ext cx="9582150" cy="9253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rgbClr val="231F2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dirty="0">
                <a:latin typeface="+mn-lt"/>
              </a:rPr>
              <a:t>DE GOVERNANCE CODE</a:t>
            </a:r>
          </a:p>
        </p:txBody>
      </p:sp>
      <p:sp>
        <p:nvSpPr>
          <p:cNvPr id="6" name="Tijdelijke aanduiding voor inhoud 1"/>
          <p:cNvSpPr>
            <a:spLocks noGrp="1"/>
          </p:cNvSpPr>
          <p:nvPr>
            <p:ph sz="half" idx="1"/>
          </p:nvPr>
        </p:nvSpPr>
        <p:spPr>
          <a:xfrm>
            <a:off x="1169336" y="1840375"/>
            <a:ext cx="9711159" cy="3588151"/>
          </a:xfrm>
        </p:spPr>
        <p:txBody>
          <a:bodyPr>
            <a:normAutofit/>
          </a:bodyPr>
          <a:lstStyle/>
          <a:p>
            <a:r>
              <a:rPr lang="nl-NL" sz="2700" dirty="0"/>
              <a:t>Doel </a:t>
            </a:r>
            <a:r>
              <a:rPr lang="nl-NL" sz="2700" dirty="0">
                <a:sym typeface="Wingdings" panose="05000000000000000000" pitchFamily="2" charset="2"/>
              </a:rPr>
              <a:t> g</a:t>
            </a:r>
            <a:r>
              <a:rPr lang="nl-NL" sz="2700" dirty="0"/>
              <a:t>ezamenlijk zorgdragen voor een veilige werkplek voor werknemers en omgeving.</a:t>
            </a:r>
          </a:p>
          <a:p>
            <a:endParaRPr lang="nl-NL" sz="2700" dirty="0"/>
          </a:p>
          <a:p>
            <a:r>
              <a:rPr lang="nl-NL" sz="2700" dirty="0"/>
              <a:t>Iedereen draagt op zijn/haar manier bij aan deze veilige werkplek, ongeacht rol, functie of niveau.</a:t>
            </a:r>
          </a:p>
          <a:p>
            <a:endParaRPr lang="nl-NL" sz="2700" dirty="0"/>
          </a:p>
          <a:p>
            <a:r>
              <a:rPr lang="nl-NL" sz="2700" dirty="0"/>
              <a:t>Centraal in deze </a:t>
            </a:r>
            <a:r>
              <a:rPr lang="nl-NL" sz="2700" dirty="0" err="1"/>
              <a:t>toolbox</a:t>
            </a:r>
            <a:r>
              <a:rPr lang="nl-NL" sz="2700" dirty="0"/>
              <a:t> </a:t>
            </a:r>
            <a:r>
              <a:rPr lang="nl-NL" sz="2700" dirty="0">
                <a:sym typeface="Wingdings" panose="05000000000000000000" pitchFamily="2" charset="2"/>
              </a:rPr>
              <a:t> </a:t>
            </a:r>
            <a:r>
              <a:rPr lang="nl-NL" sz="2700" b="1" u="sng" dirty="0">
                <a:sym typeface="Wingdings" panose="05000000000000000000" pitchFamily="2" charset="2"/>
              </a:rPr>
              <a:t>‘Veiligheid gedragen op alle niveaus!’</a:t>
            </a:r>
            <a:endParaRPr lang="nl-NL" sz="2700" b="1" u="sng" dirty="0"/>
          </a:p>
        </p:txBody>
      </p:sp>
    </p:spTree>
    <p:extLst>
      <p:ext uri="{BB962C8B-B14F-4D97-AF65-F5344CB8AC3E}">
        <p14:creationId xmlns:p14="http://schemas.microsoft.com/office/powerpoint/2010/main" val="2228984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3"/>
          <p:cNvSpPr txBox="1">
            <a:spLocks/>
          </p:cNvSpPr>
          <p:nvPr/>
        </p:nvSpPr>
        <p:spPr>
          <a:xfrm>
            <a:off x="990600" y="351033"/>
            <a:ext cx="9582150" cy="9253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rgbClr val="231F2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dirty="0">
                <a:latin typeface="+mn-lt"/>
              </a:rPr>
              <a:t>WIE IS WAARVOOR VERANTWOORDELIJK?</a:t>
            </a:r>
          </a:p>
        </p:txBody>
      </p:sp>
      <p:sp>
        <p:nvSpPr>
          <p:cNvPr id="6" name="Tijdelijke aanduiding voor inhoud 1"/>
          <p:cNvSpPr>
            <a:spLocks noGrp="1"/>
          </p:cNvSpPr>
          <p:nvPr>
            <p:ph sz="half" idx="1"/>
          </p:nvPr>
        </p:nvSpPr>
        <p:spPr>
          <a:xfrm>
            <a:off x="1169336" y="1840375"/>
            <a:ext cx="9711159" cy="3588151"/>
          </a:xfrm>
        </p:spPr>
        <p:txBody>
          <a:bodyPr>
            <a:normAutofit fontScale="92500" lnSpcReduction="10000"/>
          </a:bodyPr>
          <a:lstStyle/>
          <a:p>
            <a:r>
              <a:rPr lang="nl-NL" sz="2800" dirty="0"/>
              <a:t>Belangrijk is om te weten wie er op welke manier betrokken is bij de veiligheid van een project. </a:t>
            </a:r>
          </a:p>
          <a:p>
            <a:endParaRPr lang="nl-NL" sz="2800" dirty="0"/>
          </a:p>
          <a:p>
            <a:r>
              <a:rPr lang="nl-NL" sz="2800" dirty="0"/>
              <a:t>Eerst wordt de discussie gestart in een werkvorm. Deelnemers moeten aangeven wie er verantwoordelijk is voor welk onderdeel d.m.v. post-</a:t>
            </a:r>
            <a:r>
              <a:rPr lang="nl-NL" sz="2800" dirty="0" err="1"/>
              <a:t>its</a:t>
            </a:r>
            <a:r>
              <a:rPr lang="nl-NL" sz="2800" dirty="0"/>
              <a:t>. </a:t>
            </a:r>
          </a:p>
          <a:p>
            <a:endParaRPr lang="nl-NL" sz="2800" dirty="0"/>
          </a:p>
          <a:p>
            <a:r>
              <a:rPr lang="nl-NL" sz="2800" dirty="0"/>
              <a:t>Uitkomsten worden besproken aan de hand van het antwoorden blad.</a:t>
            </a:r>
          </a:p>
        </p:txBody>
      </p:sp>
    </p:spTree>
    <p:extLst>
      <p:ext uri="{BB962C8B-B14F-4D97-AF65-F5344CB8AC3E}">
        <p14:creationId xmlns:p14="http://schemas.microsoft.com/office/powerpoint/2010/main" val="359225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ijdelijke aanduiding voor inhoud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27533718"/>
              </p:ext>
            </p:extLst>
          </p:nvPr>
        </p:nvGraphicFramePr>
        <p:xfrm>
          <a:off x="838200" y="1273175"/>
          <a:ext cx="8758648" cy="44657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9324">
                  <a:extLst>
                    <a:ext uri="{9D8B030D-6E8A-4147-A177-3AD203B41FA5}">
                      <a16:colId xmlns:a16="http://schemas.microsoft.com/office/drawing/2014/main" val="3081231354"/>
                    </a:ext>
                  </a:extLst>
                </a:gridCol>
                <a:gridCol w="4379324">
                  <a:extLst>
                    <a:ext uri="{9D8B030D-6E8A-4147-A177-3AD203B41FA5}">
                      <a16:colId xmlns:a16="http://schemas.microsoft.com/office/drawing/2014/main" val="1524028544"/>
                    </a:ext>
                  </a:extLst>
                </a:gridCol>
              </a:tblGrid>
              <a:tr h="558222">
                <a:tc>
                  <a:txBody>
                    <a:bodyPr/>
                    <a:lstStyle/>
                    <a:p>
                      <a:r>
                        <a:rPr lang="nl-NL" sz="2000" b="1" dirty="0"/>
                        <a:t>OPDRACHTGEVER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000" b="1" dirty="0"/>
                        <a:t>OPDRACHTNEMER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631986"/>
                  </a:ext>
                </a:extLst>
              </a:tr>
              <a:tr h="558222">
                <a:tc>
                  <a:txBody>
                    <a:bodyPr/>
                    <a:lstStyle/>
                    <a:p>
                      <a:r>
                        <a:rPr lang="nl-NL" dirty="0"/>
                        <a:t>Directie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Directie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6603126"/>
                  </a:ext>
                </a:extLst>
              </a:tr>
              <a:tr h="558222">
                <a:tc>
                  <a:txBody>
                    <a:bodyPr/>
                    <a:lstStyle/>
                    <a:p>
                      <a:r>
                        <a:rPr lang="nl-NL" dirty="0"/>
                        <a:t>Projectleider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Werkvoorbereiding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101522"/>
                  </a:ext>
                </a:extLst>
              </a:tr>
              <a:tr h="558222">
                <a:tc>
                  <a:txBody>
                    <a:bodyPr/>
                    <a:lstStyle/>
                    <a:p>
                      <a:r>
                        <a:rPr lang="nl-NL" dirty="0"/>
                        <a:t>Engineering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Sales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0002055"/>
                  </a:ext>
                </a:extLst>
              </a:tr>
              <a:tr h="558222">
                <a:tc>
                  <a:txBody>
                    <a:bodyPr/>
                    <a:lstStyle/>
                    <a:p>
                      <a:r>
                        <a:rPr lang="nl-NL" dirty="0"/>
                        <a:t>Inkoop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Uitvoerder</a:t>
                      </a:r>
                      <a:r>
                        <a:rPr lang="nl-NL" baseline="0" dirty="0"/>
                        <a:t> / voorwerker</a:t>
                      </a:r>
                      <a:endParaRPr lang="nl-N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0792395"/>
                  </a:ext>
                </a:extLst>
              </a:tr>
              <a:tr h="558222">
                <a:tc>
                  <a:txBody>
                    <a:bodyPr/>
                    <a:lstStyle/>
                    <a:p>
                      <a:r>
                        <a:rPr lang="nl-NL" dirty="0"/>
                        <a:t>Toezichthouder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nl-NL" dirty="0"/>
                        <a:t>Grondwerkers, monteurs,</a:t>
                      </a:r>
                      <a:r>
                        <a:rPr lang="nl-NL" baseline="0" dirty="0"/>
                        <a:t> fitters, machinisten, lassers etc.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485842"/>
                  </a:ext>
                </a:extLst>
              </a:tr>
              <a:tr h="558222">
                <a:tc>
                  <a:txBody>
                    <a:bodyPr/>
                    <a:lstStyle/>
                    <a:p>
                      <a:r>
                        <a:rPr lang="nl-NL" dirty="0"/>
                        <a:t>Bezoekers van</a:t>
                      </a:r>
                      <a:r>
                        <a:rPr lang="nl-NL" baseline="0" dirty="0"/>
                        <a:t> projecten</a:t>
                      </a:r>
                      <a:endParaRPr lang="nl-NL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7096696"/>
                  </a:ext>
                </a:extLst>
              </a:tr>
              <a:tr h="558222">
                <a:tc gridSpan="2">
                  <a:txBody>
                    <a:bodyPr/>
                    <a:lstStyle/>
                    <a:p>
                      <a:pPr algn="ctr"/>
                      <a:r>
                        <a:rPr lang="nl-NL" dirty="0"/>
                        <a:t>Gezamenlijk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2"/>
                        </a:gs>
                        <a:gs pos="100000">
                          <a:schemeClr val="accent1"/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674298"/>
                  </a:ext>
                </a:extLst>
              </a:tr>
            </a:tbl>
          </a:graphicData>
        </a:graphic>
      </p:graphicFrame>
      <p:sp>
        <p:nvSpPr>
          <p:cNvPr id="5" name="Titel 3"/>
          <p:cNvSpPr txBox="1">
            <a:spLocks/>
          </p:cNvSpPr>
          <p:nvPr/>
        </p:nvSpPr>
        <p:spPr>
          <a:xfrm>
            <a:off x="990600" y="351033"/>
            <a:ext cx="9582150" cy="9253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rgbClr val="231F2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dirty="0">
                <a:latin typeface="+mn-lt"/>
              </a:rPr>
              <a:t>WIE IS WAARVOOR VERANTWOORDELIJK?</a:t>
            </a:r>
          </a:p>
        </p:txBody>
      </p:sp>
    </p:spTree>
    <p:extLst>
      <p:ext uri="{BB962C8B-B14F-4D97-AF65-F5344CB8AC3E}">
        <p14:creationId xmlns:p14="http://schemas.microsoft.com/office/powerpoint/2010/main" val="1615093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sz="half" idx="1"/>
          </p:nvPr>
        </p:nvSpPr>
        <p:spPr>
          <a:xfrm>
            <a:off x="990600" y="1276351"/>
            <a:ext cx="5181600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Beleid t.a.v. veiligheid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VGM-dossier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Veilig verloop van project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Keuze voor veilige ontwerp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Dragen van PBM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Zorgen voor eigen veiligheid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Voeren van overleg met andere (bouw)aannemers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VGM-ontwerpplan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VGM-uitvoeringsplan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Afstemming met de omgeving (Gemeente, omwonenden, hulpdiensten)</a:t>
            </a:r>
          </a:p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6172200" y="1276351"/>
            <a:ext cx="4881971" cy="435133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11"/>
            </a:pPr>
            <a:r>
              <a:rPr lang="nl-NL" dirty="0"/>
              <a:t>Elkaar aanspreken op onveilig handelen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nl-NL" dirty="0"/>
              <a:t>Gevaarlijke situaties signaleren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nl-NL" dirty="0"/>
              <a:t>Deelnemen aan Toolboxen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nl-NL" dirty="0"/>
              <a:t>Toezien op een veilig verloop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nl-NL" dirty="0"/>
              <a:t>Zorgen voor een duidelijk bestek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nl-NL" dirty="0"/>
              <a:t>Afspraken maken over eisen en wensen (bijvoorbeeld in oplevering)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nl-NL" dirty="0"/>
              <a:t>Stoppen van werk dat te gevaarlijk is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nl-NL" dirty="0"/>
              <a:t>Uitvoeren van de LMRA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nl-NL" dirty="0"/>
              <a:t>Aanmelden bij de uitvoerder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nl-NL" dirty="0"/>
              <a:t>Gedragen naar de gezamenlijke bouw-plaats-regels</a:t>
            </a:r>
          </a:p>
        </p:txBody>
      </p:sp>
      <p:sp>
        <p:nvSpPr>
          <p:cNvPr id="5" name="Titel 3"/>
          <p:cNvSpPr txBox="1">
            <a:spLocks/>
          </p:cNvSpPr>
          <p:nvPr/>
        </p:nvSpPr>
        <p:spPr>
          <a:xfrm>
            <a:off x="990600" y="351033"/>
            <a:ext cx="9582150" cy="9253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rgbClr val="231F2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dirty="0">
                <a:latin typeface="+mn-lt"/>
              </a:rPr>
              <a:t>ONDERWERPEN OP POST-ITS</a:t>
            </a:r>
          </a:p>
        </p:txBody>
      </p:sp>
    </p:spTree>
    <p:extLst>
      <p:ext uri="{BB962C8B-B14F-4D97-AF65-F5344CB8AC3E}">
        <p14:creationId xmlns:p14="http://schemas.microsoft.com/office/powerpoint/2010/main" val="3847902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tel 3"/>
          <p:cNvSpPr txBox="1">
            <a:spLocks/>
          </p:cNvSpPr>
          <p:nvPr/>
        </p:nvSpPr>
        <p:spPr>
          <a:xfrm>
            <a:off x="990600" y="351033"/>
            <a:ext cx="9582150" cy="9253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rgbClr val="231F2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dirty="0">
                <a:latin typeface="+mn-lt"/>
              </a:rPr>
              <a:t>WIE IS WAARVOOR VERANTWOORDELIJK?</a:t>
            </a:r>
          </a:p>
        </p:txBody>
      </p:sp>
      <p:graphicFrame>
        <p:nvGraphicFramePr>
          <p:cNvPr id="6" name="Tijdelijke aanduiding voor inhoud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2302296"/>
              </p:ext>
            </p:extLst>
          </p:nvPr>
        </p:nvGraphicFramePr>
        <p:xfrm>
          <a:off x="838200" y="1273175"/>
          <a:ext cx="8758648" cy="44657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9324">
                  <a:extLst>
                    <a:ext uri="{9D8B030D-6E8A-4147-A177-3AD203B41FA5}">
                      <a16:colId xmlns:a16="http://schemas.microsoft.com/office/drawing/2014/main" val="3081231354"/>
                    </a:ext>
                  </a:extLst>
                </a:gridCol>
                <a:gridCol w="4379324">
                  <a:extLst>
                    <a:ext uri="{9D8B030D-6E8A-4147-A177-3AD203B41FA5}">
                      <a16:colId xmlns:a16="http://schemas.microsoft.com/office/drawing/2014/main" val="1524028544"/>
                    </a:ext>
                  </a:extLst>
                </a:gridCol>
              </a:tblGrid>
              <a:tr h="558222">
                <a:tc>
                  <a:txBody>
                    <a:bodyPr/>
                    <a:lstStyle/>
                    <a:p>
                      <a:r>
                        <a:rPr lang="nl-NL" sz="2000" b="1" dirty="0"/>
                        <a:t>OPDRACHTGEVER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000" b="1" dirty="0"/>
                        <a:t>OPDRACHTNEMER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631986"/>
                  </a:ext>
                </a:extLst>
              </a:tr>
              <a:tr h="558222">
                <a:tc>
                  <a:txBody>
                    <a:bodyPr/>
                    <a:lstStyle/>
                    <a:p>
                      <a:r>
                        <a:rPr lang="nl-NL" dirty="0"/>
                        <a:t>Directie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Directie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6603126"/>
                  </a:ext>
                </a:extLst>
              </a:tr>
              <a:tr h="558222">
                <a:tc>
                  <a:txBody>
                    <a:bodyPr/>
                    <a:lstStyle/>
                    <a:p>
                      <a:r>
                        <a:rPr lang="nl-NL" dirty="0"/>
                        <a:t>Projectleider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Werkvoorbereiding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101522"/>
                  </a:ext>
                </a:extLst>
              </a:tr>
              <a:tr h="558222">
                <a:tc>
                  <a:txBody>
                    <a:bodyPr/>
                    <a:lstStyle/>
                    <a:p>
                      <a:r>
                        <a:rPr lang="nl-NL" dirty="0"/>
                        <a:t>Engineering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Sales / bedrijfsbureau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0002055"/>
                  </a:ext>
                </a:extLst>
              </a:tr>
              <a:tr h="558222">
                <a:tc>
                  <a:txBody>
                    <a:bodyPr/>
                    <a:lstStyle/>
                    <a:p>
                      <a:r>
                        <a:rPr lang="nl-NL" dirty="0"/>
                        <a:t>Inkoop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Uitvoerder</a:t>
                      </a:r>
                      <a:r>
                        <a:rPr lang="nl-NL" baseline="0" dirty="0"/>
                        <a:t> / voorwerker</a:t>
                      </a:r>
                      <a:endParaRPr lang="nl-N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0792395"/>
                  </a:ext>
                </a:extLst>
              </a:tr>
              <a:tr h="558222">
                <a:tc>
                  <a:txBody>
                    <a:bodyPr/>
                    <a:lstStyle/>
                    <a:p>
                      <a:r>
                        <a:rPr lang="nl-NL" dirty="0"/>
                        <a:t>Toezichthouder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nl-NL" dirty="0"/>
                        <a:t>Grondwerkers, monteurs,</a:t>
                      </a:r>
                      <a:r>
                        <a:rPr lang="nl-NL" baseline="0" dirty="0"/>
                        <a:t> fitters, machinisten, lassers etc.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485842"/>
                  </a:ext>
                </a:extLst>
              </a:tr>
              <a:tr h="558222">
                <a:tc>
                  <a:txBody>
                    <a:bodyPr/>
                    <a:lstStyle/>
                    <a:p>
                      <a:r>
                        <a:rPr lang="nl-NL" dirty="0"/>
                        <a:t>Bezoekers van</a:t>
                      </a:r>
                      <a:r>
                        <a:rPr lang="nl-NL" baseline="0" dirty="0"/>
                        <a:t> projecten</a:t>
                      </a:r>
                      <a:endParaRPr lang="nl-NL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7096696"/>
                  </a:ext>
                </a:extLst>
              </a:tr>
              <a:tr h="558222">
                <a:tc gridSpan="2">
                  <a:txBody>
                    <a:bodyPr/>
                    <a:lstStyle/>
                    <a:p>
                      <a:pPr algn="ctr"/>
                      <a:r>
                        <a:rPr lang="nl-NL" dirty="0"/>
                        <a:t>Gezamenlijk</a:t>
                      </a:r>
                    </a:p>
                  </a:txBody>
                  <a:tcPr anchor="ctr">
                    <a:gradFill flip="none" rotWithShape="1">
                      <a:gsLst>
                        <a:gs pos="100000">
                          <a:schemeClr val="accent1"/>
                        </a:gs>
                        <a:gs pos="0">
                          <a:schemeClr val="accent2"/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674298"/>
                  </a:ext>
                </a:extLst>
              </a:tr>
            </a:tbl>
          </a:graphicData>
        </a:graphic>
      </p:graphicFrame>
      <p:sp>
        <p:nvSpPr>
          <p:cNvPr id="7" name="Stroomdiagram: Proces 6"/>
          <p:cNvSpPr/>
          <p:nvPr/>
        </p:nvSpPr>
        <p:spPr>
          <a:xfrm>
            <a:off x="2080893" y="1911052"/>
            <a:ext cx="342899" cy="389685"/>
          </a:xfrm>
          <a:prstGeom prst="flowChartProcess">
            <a:avLst/>
          </a:prstGeom>
          <a:solidFill>
            <a:srgbClr val="FFFF00"/>
          </a:soli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Stroomdiagram: Proces 7"/>
          <p:cNvSpPr/>
          <p:nvPr/>
        </p:nvSpPr>
        <p:spPr>
          <a:xfrm>
            <a:off x="6336301" y="1911051"/>
            <a:ext cx="342899" cy="389685"/>
          </a:xfrm>
          <a:prstGeom prst="flowChartProcess">
            <a:avLst/>
          </a:prstGeom>
          <a:solidFill>
            <a:srgbClr val="FFFF00"/>
          </a:soli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" name="Stroomdiagram: Proces 9"/>
          <p:cNvSpPr/>
          <p:nvPr/>
        </p:nvSpPr>
        <p:spPr>
          <a:xfrm>
            <a:off x="2169498" y="5292047"/>
            <a:ext cx="342899" cy="389685"/>
          </a:xfrm>
          <a:prstGeom prst="flowChartProcess">
            <a:avLst/>
          </a:prstGeom>
          <a:solidFill>
            <a:srgbClr val="FFFF00"/>
          </a:soli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Stroomdiagram: Proces 10"/>
          <p:cNvSpPr/>
          <p:nvPr/>
        </p:nvSpPr>
        <p:spPr>
          <a:xfrm>
            <a:off x="2568843" y="5292047"/>
            <a:ext cx="342899" cy="389685"/>
          </a:xfrm>
          <a:prstGeom prst="flowChartProcess">
            <a:avLst/>
          </a:prstGeom>
          <a:solidFill>
            <a:srgbClr val="FFFF00"/>
          </a:soli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" name="Stroomdiagram: Proces 11"/>
          <p:cNvSpPr/>
          <p:nvPr/>
        </p:nvSpPr>
        <p:spPr>
          <a:xfrm>
            <a:off x="2397393" y="3053935"/>
            <a:ext cx="342899" cy="389685"/>
          </a:xfrm>
          <a:prstGeom prst="flowChartProcess">
            <a:avLst/>
          </a:prstGeom>
          <a:solidFill>
            <a:srgbClr val="FFFF00"/>
          </a:soli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Stroomdiagram: Proces 13"/>
          <p:cNvSpPr/>
          <p:nvPr/>
        </p:nvSpPr>
        <p:spPr>
          <a:xfrm>
            <a:off x="3086101" y="5292047"/>
            <a:ext cx="342899" cy="389685"/>
          </a:xfrm>
          <a:prstGeom prst="flowChartProcess">
            <a:avLst/>
          </a:prstGeom>
          <a:solidFill>
            <a:srgbClr val="FFFF00"/>
          </a:soli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Stroomdiagram: Proces 14"/>
          <p:cNvSpPr/>
          <p:nvPr/>
        </p:nvSpPr>
        <p:spPr>
          <a:xfrm>
            <a:off x="3603359" y="5292047"/>
            <a:ext cx="342899" cy="389685"/>
          </a:xfrm>
          <a:prstGeom prst="flowChartProcess">
            <a:avLst/>
          </a:prstGeom>
          <a:solidFill>
            <a:srgbClr val="FFFF00"/>
          </a:soli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6" name="Stroomdiagram: Proces 15"/>
          <p:cNvSpPr/>
          <p:nvPr/>
        </p:nvSpPr>
        <p:spPr>
          <a:xfrm>
            <a:off x="6594178" y="5292046"/>
            <a:ext cx="354749" cy="389685"/>
          </a:xfrm>
          <a:prstGeom prst="flowChartProcess">
            <a:avLst/>
          </a:prstGeom>
          <a:solidFill>
            <a:srgbClr val="FFFF00"/>
          </a:soli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7" name="Stroomdiagram: Proces 16"/>
          <p:cNvSpPr/>
          <p:nvPr/>
        </p:nvSpPr>
        <p:spPr>
          <a:xfrm>
            <a:off x="7082128" y="5292046"/>
            <a:ext cx="354749" cy="389685"/>
          </a:xfrm>
          <a:prstGeom prst="flowChartProcess">
            <a:avLst/>
          </a:prstGeom>
          <a:solidFill>
            <a:srgbClr val="FFFF00"/>
          </a:soli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" name="Stroomdiagram: Proces 17"/>
          <p:cNvSpPr/>
          <p:nvPr/>
        </p:nvSpPr>
        <p:spPr>
          <a:xfrm>
            <a:off x="7543063" y="5293841"/>
            <a:ext cx="354749" cy="389685"/>
          </a:xfrm>
          <a:prstGeom prst="flowChartProcess">
            <a:avLst/>
          </a:prstGeom>
          <a:solidFill>
            <a:srgbClr val="FFFF00"/>
          </a:soli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9" name="Stroomdiagram: Proces 18"/>
          <p:cNvSpPr/>
          <p:nvPr/>
        </p:nvSpPr>
        <p:spPr>
          <a:xfrm>
            <a:off x="8048718" y="5292046"/>
            <a:ext cx="354749" cy="389685"/>
          </a:xfrm>
          <a:prstGeom prst="flowChartProcess">
            <a:avLst/>
          </a:prstGeom>
          <a:solidFill>
            <a:srgbClr val="FFFF00"/>
          </a:soli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0" name="Stroomdiagram: Proces 19"/>
          <p:cNvSpPr/>
          <p:nvPr/>
        </p:nvSpPr>
        <p:spPr>
          <a:xfrm>
            <a:off x="8540746" y="5290980"/>
            <a:ext cx="354749" cy="389685"/>
          </a:xfrm>
          <a:prstGeom prst="flowChartProcess">
            <a:avLst/>
          </a:prstGeom>
          <a:solidFill>
            <a:srgbClr val="FFFF00"/>
          </a:soli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22" name="Stroomdiagram: Proces 21"/>
          <p:cNvSpPr/>
          <p:nvPr/>
        </p:nvSpPr>
        <p:spPr>
          <a:xfrm>
            <a:off x="2941737" y="2482494"/>
            <a:ext cx="342899" cy="389685"/>
          </a:xfrm>
          <a:prstGeom prst="flowChartProcess">
            <a:avLst/>
          </a:prstGeom>
          <a:solidFill>
            <a:srgbClr val="FFFF00"/>
          </a:soli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3" name="Stroomdiagram: Proces 22"/>
          <p:cNvSpPr/>
          <p:nvPr/>
        </p:nvSpPr>
        <p:spPr>
          <a:xfrm>
            <a:off x="3429000" y="2485597"/>
            <a:ext cx="354749" cy="389685"/>
          </a:xfrm>
          <a:prstGeom prst="flowChartProcess">
            <a:avLst/>
          </a:prstGeom>
          <a:solidFill>
            <a:srgbClr val="FFFF00"/>
          </a:soli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4" name="Stroomdiagram: Proces 23"/>
          <p:cNvSpPr/>
          <p:nvPr/>
        </p:nvSpPr>
        <p:spPr>
          <a:xfrm>
            <a:off x="1871894" y="3601549"/>
            <a:ext cx="354749" cy="389685"/>
          </a:xfrm>
          <a:prstGeom prst="flowChartProcess">
            <a:avLst/>
          </a:prstGeom>
          <a:solidFill>
            <a:srgbClr val="FFFF00"/>
          </a:soli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25" name="Stroomdiagram: Proces 24"/>
          <p:cNvSpPr/>
          <p:nvPr/>
        </p:nvSpPr>
        <p:spPr>
          <a:xfrm>
            <a:off x="2586988" y="4144381"/>
            <a:ext cx="354749" cy="389685"/>
          </a:xfrm>
          <a:prstGeom prst="flowChartProcess">
            <a:avLst/>
          </a:prstGeom>
          <a:solidFill>
            <a:srgbClr val="FFFF00"/>
          </a:soli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26" name="Stroomdiagram: Proces 25"/>
          <p:cNvSpPr/>
          <p:nvPr/>
        </p:nvSpPr>
        <p:spPr>
          <a:xfrm>
            <a:off x="1724775" y="5286935"/>
            <a:ext cx="354749" cy="389685"/>
          </a:xfrm>
          <a:prstGeom prst="flowChartProcess">
            <a:avLst/>
          </a:prstGeom>
          <a:solidFill>
            <a:srgbClr val="FFFF00"/>
          </a:soli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27" name="Stroomdiagram: Proces 26"/>
          <p:cNvSpPr/>
          <p:nvPr/>
        </p:nvSpPr>
        <p:spPr>
          <a:xfrm>
            <a:off x="7383878" y="2482494"/>
            <a:ext cx="342899" cy="389685"/>
          </a:xfrm>
          <a:prstGeom prst="flowChartProcess">
            <a:avLst/>
          </a:prstGeom>
          <a:solidFill>
            <a:srgbClr val="FFFF00"/>
          </a:soli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8" name="Stroomdiagram: Proces 27"/>
          <p:cNvSpPr/>
          <p:nvPr/>
        </p:nvSpPr>
        <p:spPr>
          <a:xfrm>
            <a:off x="7312468" y="3036213"/>
            <a:ext cx="354749" cy="389685"/>
          </a:xfrm>
          <a:prstGeom prst="flowChartProcess">
            <a:avLst/>
          </a:prstGeom>
          <a:solidFill>
            <a:srgbClr val="FFFF00"/>
          </a:soli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29" name="Stroomdiagram: Proces 28"/>
          <p:cNvSpPr/>
          <p:nvPr/>
        </p:nvSpPr>
        <p:spPr>
          <a:xfrm>
            <a:off x="2416121" y="2483060"/>
            <a:ext cx="342899" cy="389685"/>
          </a:xfrm>
          <a:prstGeom prst="flowChartProcess">
            <a:avLst/>
          </a:prstGeom>
          <a:solidFill>
            <a:srgbClr val="FFFF00"/>
          </a:soli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0" name="Stroomdiagram: Proces 29"/>
          <p:cNvSpPr/>
          <p:nvPr/>
        </p:nvSpPr>
        <p:spPr>
          <a:xfrm>
            <a:off x="8181919" y="3599477"/>
            <a:ext cx="354749" cy="389685"/>
          </a:xfrm>
          <a:prstGeom prst="flowChartProcess">
            <a:avLst/>
          </a:prstGeom>
          <a:solidFill>
            <a:srgbClr val="FFFF00"/>
          </a:soli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31" name="Stroomdiagram: Proces 30"/>
          <p:cNvSpPr/>
          <p:nvPr/>
        </p:nvSpPr>
        <p:spPr>
          <a:xfrm>
            <a:off x="8669869" y="3599476"/>
            <a:ext cx="354749" cy="389685"/>
          </a:xfrm>
          <a:prstGeom prst="flowChartProcess">
            <a:avLst/>
          </a:prstGeom>
          <a:solidFill>
            <a:srgbClr val="FFFF00"/>
          </a:soli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32" name="Stroomdiagram: Proces 31"/>
          <p:cNvSpPr/>
          <p:nvPr/>
        </p:nvSpPr>
        <p:spPr>
          <a:xfrm>
            <a:off x="9157819" y="3599475"/>
            <a:ext cx="354749" cy="389685"/>
          </a:xfrm>
          <a:prstGeom prst="flowChartProcess">
            <a:avLst/>
          </a:prstGeom>
          <a:solidFill>
            <a:srgbClr val="FFFF00"/>
          </a:soli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33" name="Stroomdiagram: Proces 32"/>
          <p:cNvSpPr/>
          <p:nvPr/>
        </p:nvSpPr>
        <p:spPr>
          <a:xfrm>
            <a:off x="7902740" y="4603092"/>
            <a:ext cx="354749" cy="389685"/>
          </a:xfrm>
          <a:prstGeom prst="flowChartProcess">
            <a:avLst/>
          </a:prstGeom>
          <a:solidFill>
            <a:srgbClr val="FFFF00"/>
          </a:soli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34" name="Stroomdiagram: Proces 33">
            <a:extLst>
              <a:ext uri="{FF2B5EF4-FFF2-40B4-BE49-F238E27FC236}">
                <a16:creationId xmlns:a16="http://schemas.microsoft.com/office/drawing/2014/main" id="{F7130466-934B-4BCB-9A98-DED3599110C1}"/>
              </a:ext>
            </a:extLst>
          </p:cNvPr>
          <p:cNvSpPr/>
          <p:nvPr/>
        </p:nvSpPr>
        <p:spPr>
          <a:xfrm>
            <a:off x="7802276" y="2486865"/>
            <a:ext cx="342899" cy="389685"/>
          </a:xfrm>
          <a:prstGeom prst="flowChartProcess">
            <a:avLst/>
          </a:prstGeom>
          <a:solidFill>
            <a:srgbClr val="FFFF00"/>
          </a:soli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5" name="Stroomdiagram: Proces 34">
            <a:extLst>
              <a:ext uri="{FF2B5EF4-FFF2-40B4-BE49-F238E27FC236}">
                <a16:creationId xmlns:a16="http://schemas.microsoft.com/office/drawing/2014/main" id="{E2C8E016-8D7B-41BD-8401-08F087E66A6E}"/>
              </a:ext>
            </a:extLst>
          </p:cNvPr>
          <p:cNvSpPr/>
          <p:nvPr/>
        </p:nvSpPr>
        <p:spPr>
          <a:xfrm>
            <a:off x="8184283" y="2483060"/>
            <a:ext cx="342899" cy="389685"/>
          </a:xfrm>
          <a:prstGeom prst="flowChartProcess">
            <a:avLst/>
          </a:prstGeom>
          <a:solidFill>
            <a:srgbClr val="FFFF00"/>
          </a:soli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Stroomdiagram: Proces 35">
            <a:extLst>
              <a:ext uri="{FF2B5EF4-FFF2-40B4-BE49-F238E27FC236}">
                <a16:creationId xmlns:a16="http://schemas.microsoft.com/office/drawing/2014/main" id="{03855839-73C4-4030-9D84-18BBAFC9DBE9}"/>
              </a:ext>
            </a:extLst>
          </p:cNvPr>
          <p:cNvSpPr/>
          <p:nvPr/>
        </p:nvSpPr>
        <p:spPr>
          <a:xfrm>
            <a:off x="2990310" y="4139964"/>
            <a:ext cx="354749" cy="389685"/>
          </a:xfrm>
          <a:prstGeom prst="flowChartProcess">
            <a:avLst/>
          </a:prstGeom>
          <a:solidFill>
            <a:srgbClr val="FFFF00"/>
          </a:soli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37" name="Stroomdiagram: Proces 36">
            <a:extLst>
              <a:ext uri="{FF2B5EF4-FFF2-40B4-BE49-F238E27FC236}">
                <a16:creationId xmlns:a16="http://schemas.microsoft.com/office/drawing/2014/main" id="{EEF12B8D-D169-465F-B44C-114878D095EC}"/>
              </a:ext>
            </a:extLst>
          </p:cNvPr>
          <p:cNvSpPr/>
          <p:nvPr/>
        </p:nvSpPr>
        <p:spPr>
          <a:xfrm>
            <a:off x="3876981" y="2483056"/>
            <a:ext cx="354749" cy="389685"/>
          </a:xfrm>
          <a:prstGeom prst="flowChartProcess">
            <a:avLst/>
          </a:prstGeom>
          <a:solidFill>
            <a:srgbClr val="FFFF00"/>
          </a:soli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38" name="Stroomdiagram: Proces 37">
            <a:extLst>
              <a:ext uri="{FF2B5EF4-FFF2-40B4-BE49-F238E27FC236}">
                <a16:creationId xmlns:a16="http://schemas.microsoft.com/office/drawing/2014/main" id="{66C60588-8543-42C1-A07F-9F021D99E203}"/>
              </a:ext>
            </a:extLst>
          </p:cNvPr>
          <p:cNvSpPr/>
          <p:nvPr/>
        </p:nvSpPr>
        <p:spPr>
          <a:xfrm>
            <a:off x="8360376" y="4591846"/>
            <a:ext cx="354749" cy="389685"/>
          </a:xfrm>
          <a:prstGeom prst="flowChartProcess">
            <a:avLst/>
          </a:prstGeom>
          <a:solidFill>
            <a:srgbClr val="FFFF00"/>
          </a:soli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39" name="Stroomdiagram: Proces 38">
            <a:extLst>
              <a:ext uri="{FF2B5EF4-FFF2-40B4-BE49-F238E27FC236}">
                <a16:creationId xmlns:a16="http://schemas.microsoft.com/office/drawing/2014/main" id="{7B886F92-F2B8-49EF-9667-B7C078635470}"/>
              </a:ext>
            </a:extLst>
          </p:cNvPr>
          <p:cNvSpPr/>
          <p:nvPr/>
        </p:nvSpPr>
        <p:spPr>
          <a:xfrm>
            <a:off x="2811351" y="3053934"/>
            <a:ext cx="354749" cy="389685"/>
          </a:xfrm>
          <a:prstGeom prst="flowChartProcess">
            <a:avLst/>
          </a:prstGeom>
          <a:solidFill>
            <a:srgbClr val="FFFF00"/>
          </a:soli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40" name="Stroomdiagram: Proces 39">
            <a:extLst>
              <a:ext uri="{FF2B5EF4-FFF2-40B4-BE49-F238E27FC236}">
                <a16:creationId xmlns:a16="http://schemas.microsoft.com/office/drawing/2014/main" id="{BAE27A41-2D0E-4913-B059-7767A920B246}"/>
              </a:ext>
            </a:extLst>
          </p:cNvPr>
          <p:cNvSpPr/>
          <p:nvPr/>
        </p:nvSpPr>
        <p:spPr>
          <a:xfrm>
            <a:off x="2341746" y="3603282"/>
            <a:ext cx="354749" cy="389685"/>
          </a:xfrm>
          <a:prstGeom prst="flowChartProcess">
            <a:avLst/>
          </a:prstGeom>
          <a:solidFill>
            <a:srgbClr val="FFFF00"/>
          </a:soli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41" name="Stroomdiagram: Proces 40">
            <a:extLst>
              <a:ext uri="{FF2B5EF4-FFF2-40B4-BE49-F238E27FC236}">
                <a16:creationId xmlns:a16="http://schemas.microsoft.com/office/drawing/2014/main" id="{5FF4CC6C-BB07-4247-A24E-EB76C73AE17F}"/>
              </a:ext>
            </a:extLst>
          </p:cNvPr>
          <p:cNvSpPr/>
          <p:nvPr/>
        </p:nvSpPr>
        <p:spPr>
          <a:xfrm>
            <a:off x="4335351" y="2486864"/>
            <a:ext cx="354749" cy="389685"/>
          </a:xfrm>
          <a:prstGeom prst="flowChartProcess">
            <a:avLst/>
          </a:prstGeom>
          <a:solidFill>
            <a:srgbClr val="FFFF00"/>
          </a:solid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chemeClr val="tx1"/>
                </a:solidFill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12481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sz="half" idx="1"/>
          </p:nvPr>
        </p:nvSpPr>
        <p:spPr>
          <a:xfrm>
            <a:off x="1169336" y="2460974"/>
            <a:ext cx="9711159" cy="1832354"/>
          </a:xfrm>
        </p:spPr>
        <p:txBody>
          <a:bodyPr>
            <a:normAutofit fontScale="92500"/>
          </a:bodyPr>
          <a:lstStyle/>
          <a:p>
            <a:r>
              <a:rPr lang="nl-NL" sz="2800" i="1" dirty="0">
                <a:solidFill>
                  <a:srgbClr val="00B0F0"/>
                </a:solidFill>
              </a:rPr>
              <a:t>Veiligheid is niet alleen een directie, leidinggevende of KAM ding!</a:t>
            </a:r>
          </a:p>
          <a:p>
            <a:endParaRPr lang="nl-NL" sz="100" i="1" dirty="0"/>
          </a:p>
          <a:p>
            <a:r>
              <a:rPr lang="nl-NL" sz="2800" i="1" dirty="0">
                <a:solidFill>
                  <a:srgbClr val="00B050"/>
                </a:solidFill>
              </a:rPr>
              <a:t>Veiligheid is voor ons allemaal!</a:t>
            </a:r>
          </a:p>
          <a:p>
            <a:endParaRPr lang="nl-NL" sz="100" i="1" dirty="0">
              <a:solidFill>
                <a:srgbClr val="00B050"/>
              </a:solidFill>
            </a:endParaRPr>
          </a:p>
          <a:p>
            <a:r>
              <a:rPr lang="nl-NL" sz="2800" i="1" dirty="0">
                <a:solidFill>
                  <a:srgbClr val="00B0F0"/>
                </a:solidFill>
              </a:rPr>
              <a:t>Iedereen, ongeacht functie of niveau, moet elkaar wel steunen!</a:t>
            </a:r>
          </a:p>
        </p:txBody>
      </p:sp>
      <p:grpSp>
        <p:nvGrpSpPr>
          <p:cNvPr id="7" name="Groep 6"/>
          <p:cNvGrpSpPr/>
          <p:nvPr/>
        </p:nvGrpSpPr>
        <p:grpSpPr>
          <a:xfrm>
            <a:off x="4111891" y="261258"/>
            <a:ext cx="3820748" cy="1942010"/>
            <a:chOff x="3886337" y="261258"/>
            <a:chExt cx="3820748" cy="1942010"/>
          </a:xfrm>
        </p:grpSpPr>
        <p:pic>
          <p:nvPicPr>
            <p:cNvPr id="5" name="Tijdelijke aanduiding voor inhoud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86337" y="261258"/>
              <a:ext cx="1913025" cy="1942010"/>
            </a:xfrm>
            <a:prstGeom prst="rect">
              <a:avLst/>
            </a:prstGeom>
          </p:spPr>
        </p:pic>
        <p:sp>
          <p:nvSpPr>
            <p:cNvPr id="6" name="Tijdelijke aanduiding voor inhoud 1"/>
            <p:cNvSpPr txBox="1">
              <a:spLocks/>
            </p:cNvSpPr>
            <p:nvPr/>
          </p:nvSpPr>
          <p:spPr>
            <a:xfrm>
              <a:off x="5939823" y="975469"/>
              <a:ext cx="1767262" cy="7088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rgbClr val="ED1C24"/>
                </a:buClr>
                <a:buFont typeface="Arial" panose="020B0604020202020204" pitchFamily="34" charset="0"/>
                <a:buChar char="•"/>
                <a:defRPr sz="2800" kern="1200">
                  <a:solidFill>
                    <a:srgbClr val="231F20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1C24"/>
                </a:buClr>
                <a:buFont typeface="Arial" panose="020B0604020202020204" pitchFamily="34" charset="0"/>
                <a:buChar char="•"/>
                <a:defRPr sz="2400" kern="1200">
                  <a:solidFill>
                    <a:srgbClr val="231F20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1C24"/>
                </a:buClr>
                <a:buFont typeface="Arial" panose="020B0604020202020204" pitchFamily="34" charset="0"/>
                <a:buChar char="•"/>
                <a:defRPr sz="2000" kern="1200">
                  <a:solidFill>
                    <a:srgbClr val="231F20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1C24"/>
                </a:buClr>
                <a:buFont typeface="Arial" panose="020B0604020202020204" pitchFamily="34" charset="0"/>
                <a:buChar char="•"/>
                <a:defRPr sz="1800" kern="1200">
                  <a:solidFill>
                    <a:srgbClr val="231F20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1C24"/>
                </a:buClr>
                <a:buFont typeface="Arial" panose="020B0604020202020204" pitchFamily="34" charset="0"/>
                <a:buChar char="•"/>
                <a:defRPr sz="1800" kern="1200">
                  <a:solidFill>
                    <a:srgbClr val="231F20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nl-NL" sz="3600" b="1" dirty="0"/>
                <a:t>MAAR…</a:t>
              </a:r>
            </a:p>
          </p:txBody>
        </p:sp>
      </p:grpSp>
      <p:sp>
        <p:nvSpPr>
          <p:cNvPr id="3" name="Tekstvak 2"/>
          <p:cNvSpPr txBox="1"/>
          <p:nvPr/>
        </p:nvSpPr>
        <p:spPr>
          <a:xfrm>
            <a:off x="1538468" y="4551034"/>
            <a:ext cx="89729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3600" b="1" dirty="0"/>
              <a:t>DEGENE WAAR JOUW VEILIGHEID BIJ BEGINT, </a:t>
            </a:r>
          </a:p>
          <a:p>
            <a:pPr algn="ctr"/>
            <a:r>
              <a:rPr lang="nl-NL" sz="3600" b="1" dirty="0"/>
              <a:t>ZIE JE IN JE PRESENTJE…!</a:t>
            </a:r>
          </a:p>
        </p:txBody>
      </p:sp>
    </p:spTree>
    <p:extLst>
      <p:ext uri="{BB962C8B-B14F-4D97-AF65-F5344CB8AC3E}">
        <p14:creationId xmlns:p14="http://schemas.microsoft.com/office/powerpoint/2010/main" val="215874088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men veilig werken aan warmte.potx" id="{97690447-F41A-469F-99DF-A1BCD08AE32A}" vid="{C8BF5EF6-707D-4BFA-879B-E596A585432C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E4B02DBF30F847861088EC2ABEC6A2" ma:contentTypeVersion="3" ma:contentTypeDescription="Een nieuw document maken." ma:contentTypeScope="" ma:versionID="50bc9632eeae865be13d55f073ff1653">
  <xsd:schema xmlns:xsd="http://www.w3.org/2001/XMLSchema" xmlns:xs="http://www.w3.org/2001/XMLSchema" xmlns:p="http://schemas.microsoft.com/office/2006/metadata/properties" xmlns:ns2="dc14def6-65ba-4e34-9a19-def337f30fe6" targetNamespace="http://schemas.microsoft.com/office/2006/metadata/properties" ma:root="true" ma:fieldsID="7c246fe44abd239e900febe99397244f" ns2:_="">
    <xsd:import namespace="dc14def6-65ba-4e34-9a19-def337f30f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14def6-65ba-4e34-9a19-def337f30f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D29EBD-E6C9-4727-A6BD-F023D361F3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14def6-65ba-4e34-9a19-def337f30f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F25F08-C60A-45D8-A48C-FA26737FE8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5D1505-08B8-4F14-920C-34665FF8AF5F}">
  <ds:schemaRefs>
    <ds:schemaRef ds:uri="http://schemas.microsoft.com/office/2006/metadata/properties"/>
    <ds:schemaRef ds:uri="http://schemas.microsoft.com/office/infopath/2007/PartnerControls"/>
    <ds:schemaRef ds:uri="fdf2928b-beb3-407d-95c7-3f5cae7eb22b"/>
    <ds:schemaRef ds:uri="2b163e2a-63ad-4a47-8fe2-898d0db15e11"/>
    <ds:schemaRef ds:uri="http://schemas.microsoft.com/sharepoint/v3"/>
    <ds:schemaRef ds:uri="f689b2f4-b433-4a7d-a884-16e76476426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1089</TotalTime>
  <Words>352</Words>
  <Application>Microsoft Office PowerPoint</Application>
  <PresentationFormat>Breedbeeld</PresentationFormat>
  <Paragraphs>98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Eneco Energie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Oosten, KM van (Koert)</dc:creator>
  <cp:keywords/>
  <cp:lastModifiedBy>Jan van Twillert</cp:lastModifiedBy>
  <cp:revision>131</cp:revision>
  <dcterms:created xsi:type="dcterms:W3CDTF">2019-04-03T11:19:04Z</dcterms:created>
  <dcterms:modified xsi:type="dcterms:W3CDTF">2023-12-11T09:27:03Z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0x01010024E4B02DBF30F847861088EC2ABEC6A2</vt:lpwstr>
  </property>
  <property fmtid="{D5CDD505-2E9C-101B-9397-08002B2CF9AE}" pid="3" name="_dlc_policyId">
    <vt:lpwstr>0x010100A7507AA9092FED4CA68F73527F11D4B007|1822205454</vt:lpwstr>
  </property>
  <property fmtid="{D5CDD505-2E9C-101B-9397-08002B2CF9AE}" pid="4" name="ItemRetentionFormula">
    <vt:lpwstr>&lt;formula id="Microsoft.Office.RecordsManagement.PolicyFeatures.Expiration.Formula.BuiltIn"&gt;&lt;number&gt;7&lt;/number&gt;&lt;property&gt;Modified&lt;/property&gt;&lt;propertyId&gt;28cf69c5-fa48-462a-b5cd-27b6f9d2bd5f&lt;/propertyId&gt;&lt;period&gt;years&lt;/period&gt;&lt;/formula&gt;</vt:lpwstr>
  </property>
  <property fmtid="{D5CDD505-2E9C-101B-9397-08002B2CF9AE}" pid="5" name="_dlc_DocIdItemGuid">
    <vt:lpwstr>e0ff0394-f7ae-4ba6-89ad-1b208056b046</vt:lpwstr>
  </property>
  <property fmtid="{D5CDD505-2E9C-101B-9397-08002B2CF9AE}" pid="6" name="TaxKeyword">
    <vt:lpwstr/>
  </property>
  <property fmtid="{D5CDD505-2E9C-101B-9397-08002B2CF9AE}" pid="7" name="Order">
    <vt:r8>5600</vt:r8>
  </property>
</Properties>
</file>